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4271" r:id="rId2"/>
    <p:sldMasterId id="2147484283" r:id="rId3"/>
  </p:sldMasterIdLst>
  <p:notesMasterIdLst>
    <p:notesMasterId r:id="rId40"/>
  </p:notesMasterIdLst>
  <p:sldIdLst>
    <p:sldId id="916" r:id="rId4"/>
    <p:sldId id="719" r:id="rId5"/>
    <p:sldId id="771" r:id="rId6"/>
    <p:sldId id="772" r:id="rId7"/>
    <p:sldId id="546" r:id="rId8"/>
    <p:sldId id="749" r:id="rId9"/>
    <p:sldId id="750" r:id="rId10"/>
    <p:sldId id="751" r:id="rId11"/>
    <p:sldId id="760" r:id="rId12"/>
    <p:sldId id="761" r:id="rId13"/>
    <p:sldId id="752" r:id="rId14"/>
    <p:sldId id="753" r:id="rId15"/>
    <p:sldId id="762" r:id="rId16"/>
    <p:sldId id="547" r:id="rId17"/>
    <p:sldId id="754" r:id="rId18"/>
    <p:sldId id="764" r:id="rId19"/>
    <p:sldId id="763" r:id="rId20"/>
    <p:sldId id="755" r:id="rId21"/>
    <p:sldId id="765" r:id="rId22"/>
    <p:sldId id="770" r:id="rId23"/>
    <p:sldId id="259" r:id="rId24"/>
    <p:sldId id="766" r:id="rId25"/>
    <p:sldId id="757" r:id="rId26"/>
    <p:sldId id="767" r:id="rId27"/>
    <p:sldId id="759" r:id="rId28"/>
    <p:sldId id="768" r:id="rId29"/>
    <p:sldId id="758" r:id="rId30"/>
    <p:sldId id="769" r:id="rId31"/>
    <p:sldId id="773" r:id="rId32"/>
    <p:sldId id="520" r:id="rId33"/>
    <p:sldId id="715" r:id="rId34"/>
    <p:sldId id="690" r:id="rId35"/>
    <p:sldId id="691" r:id="rId36"/>
    <p:sldId id="720" r:id="rId37"/>
    <p:sldId id="712" r:id="rId38"/>
    <p:sldId id="716" r:id="rId39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Less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3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3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0701F5C2-11C7-27B5-C236-2580E5C78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C1FBBA5-965A-408E-7CD2-35E9C3C924B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39C7D2-54C2-4879-ADFE-A783124153DA}" type="datetimeFigureOut">
              <a:rPr lang="pt-BR"/>
              <a:pPr>
                <a:defRPr/>
              </a:pPr>
              <a:t>26/07/2025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32C8B82C-818A-3A5C-B40A-85B74ED970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7030FF19-2779-1F7C-95BE-0F1FD3D732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Editar estilos de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3A54473-FA1F-9FCC-E98E-B8E2165A4D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1F68104-F093-8F64-E8BB-56C28D6357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A2C9EC-68C2-40EA-B71F-AFC6BA5A5D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817A0-F58C-CABE-929F-7ECCAE892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E93D4-08F6-4D17-B594-04DD8CEAAB15}" type="datetimeFigureOut">
              <a:rPr lang="pt-BR"/>
              <a:pPr>
                <a:defRPr/>
              </a:pPr>
              <a:t>26/07/2025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CAEDB-4C68-99C9-45D6-1DC964C31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7C4AB-F05B-A047-727E-E090D6F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F1271-C531-41EC-A58C-834801238B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339927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55798-302D-239B-8908-6BBCED885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6E203-CFE6-4036-8B1A-D30D44C50D55}" type="datetimeFigureOut">
              <a:rPr lang="pt-BR"/>
              <a:pPr>
                <a:defRPr/>
              </a:pPr>
              <a:t>26/07/2025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98524-1969-778E-FD9B-CAEFD0375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90CB1-586A-8366-607B-5A202DFE4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D57B0-83FE-4383-918B-649CAFEAA3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300486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F8D8A-DF00-CD6F-AAB6-8815942E0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A69CB-D34A-4BB0-BB2B-1A7678F2D810}" type="datetimeFigureOut">
              <a:rPr lang="pt-BR"/>
              <a:pPr>
                <a:defRPr/>
              </a:pPr>
              <a:t>26/07/2025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B2607-DB09-CBEA-CCC2-31FEFE19C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158BE6-1FE2-0126-5AA4-F5D69D203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C1286-5505-4EBD-AE49-5F58657C3E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164826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7236A7-CA58-4C3C-848F-1168A87CCF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041E3B-A2CC-4841-B285-ABE6AAC23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904664-4130-46AB-9C9F-1E997FCE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5B62-1DCB-4A84-8DB6-45DA121B925B}" type="datetimeFigureOut">
              <a:rPr lang="pt-BR" smtClean="0"/>
              <a:t>26/07/2025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68AD38-0141-45C0-AE77-AF9DC856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4B7305-A7F7-4A97-8A57-2D23C08EA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2A53-0038-4842-B291-0687D621C5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9620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F0399-EC3A-4DD7-B828-66C3993FB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459896-6D41-4E63-AE73-26B806813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78FA2A-46A6-463D-B807-C797AB0FB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5B62-1DCB-4A84-8DB6-45DA121B925B}" type="datetimeFigureOut">
              <a:rPr lang="pt-BR" smtClean="0"/>
              <a:t>26/07/2025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BB2F0F3-8B9D-4180-A10C-0201127A0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F2E8BD-77AA-41E0-8224-724363F6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2A53-0038-4842-B291-0687D621C5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842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F047BC-888E-40BF-A6CE-73E96C45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2FABF0E-3765-42EA-8209-0A467FF04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BD75AE-59EC-4659-81B6-5E94A4E9C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5B62-1DCB-4A84-8DB6-45DA121B925B}" type="datetimeFigureOut">
              <a:rPr lang="pt-BR" smtClean="0"/>
              <a:t>26/07/2025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FAD24E1-064F-4584-842A-A8C96CFB5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F8C8FD-3DB1-4F06-A34C-E28D99B3F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2A53-0038-4842-B291-0687D621C5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446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1905F7-2B58-4241-9FEC-610C459F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D5DABB-1CAE-442D-9E77-CA81241BD4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EA001A0-A54E-48D6-ADF0-FD2BE28A4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50178F-8AA4-44C9-B7AA-5B2E4921B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5B62-1DCB-4A84-8DB6-45DA121B925B}" type="datetimeFigureOut">
              <a:rPr lang="pt-BR" smtClean="0"/>
              <a:t>26/07/2025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F08B332-6814-4530-A05E-D1994351D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FB6DF93-2B4E-4DE9-A392-C4A72C72F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2A53-0038-4842-B291-0687D621C5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604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407DF6-9E36-433E-A0C7-9C5E0FBD3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BB4DC6-CA96-4508-9A40-314B1FBB4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099BD06-1612-4C54-8453-3F30C2730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B94C732-1436-4294-A4B3-0A802AFD2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B7C1563-6211-4358-AB01-B6777668FF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CA7FEB2-EC57-43F7-80A7-160B325F9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5B62-1DCB-4A84-8DB6-45DA121B925B}" type="datetimeFigureOut">
              <a:rPr lang="pt-BR" smtClean="0"/>
              <a:t>26/07/2025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08B8091-C8DC-42A4-993B-B7D0E7887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52B1B65-0375-4C93-AEF5-526C78884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2A53-0038-4842-B291-0687D621C5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434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861A0C-5016-45AB-B151-2639F36D7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DEC1444-1C01-455F-BDA1-262FFCE25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5B62-1DCB-4A84-8DB6-45DA121B925B}" type="datetimeFigureOut">
              <a:rPr lang="pt-BR" smtClean="0"/>
              <a:t>26/07/2025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7229EE7-4D1B-48EC-9A1C-4539B4904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48E57C7-3E15-4578-A283-8182831F8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2A53-0038-4842-B291-0687D621C5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986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52213CB-D8AF-4177-91FA-FFED447DC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5B62-1DCB-4A84-8DB6-45DA121B925B}" type="datetimeFigureOut">
              <a:rPr lang="pt-BR" smtClean="0"/>
              <a:t>26/07/2025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5B92C20-0476-47BA-921D-0456BB59E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5DF1FA7-86E5-400B-A1B9-F0B21DFDC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2A53-0038-4842-B291-0687D621C5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9695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4FA7AA-0223-4E7B-9354-3B1CAF46C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E131B5B-D45A-4A99-AB2B-ED809B7AC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8BCA8FD-127B-4CB1-8BEE-75EA2E77C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6BDBB7E-9DCC-4203-A51C-70FF2DC5A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5B62-1DCB-4A84-8DB6-45DA121B925B}" type="datetimeFigureOut">
              <a:rPr lang="pt-BR" smtClean="0"/>
              <a:t>26/07/2025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67133F4-2638-4500-97C0-33952B9B0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8F7D6B9-AED1-49FB-9EAA-7B9E07134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2A53-0038-4842-B291-0687D621C5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9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D0CAB-B813-E131-A9CA-983352FDF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6AAB-EE88-49F8-BC8D-D60E969466D2}" type="datetimeFigureOut">
              <a:rPr lang="pt-BR"/>
              <a:pPr>
                <a:defRPr/>
              </a:pPr>
              <a:t>26/07/2025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28EE8-AFA6-D520-DB02-42027DBC8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FB6BA-38C8-B527-C38C-6537FCB66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D6479-29B5-4BB0-B8AD-17D98BEA0A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123097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BCE64-9716-48AE-B5A2-9023C6746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63810E2-A52C-47C7-9AF5-842C87B40B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E20CF56-6D06-4136-B0B4-93A8A06661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3E0C7A-383C-4FCA-BA20-8B4A76D3F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5B62-1DCB-4A84-8DB6-45DA121B925B}" type="datetimeFigureOut">
              <a:rPr lang="pt-BR" smtClean="0"/>
              <a:t>26/07/2025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78AF14C-578D-4D91-88A0-BEEBC1D69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DD3375-10AE-4476-A2A1-C0C216229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2A53-0038-4842-B291-0687D621C5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147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6852F-60A8-4FEA-A12E-7B22AB58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5CF42ED-AA62-407E-981A-875471D5E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7FEE92-47A8-4441-8B80-236754E83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5B62-1DCB-4A84-8DB6-45DA121B925B}" type="datetimeFigureOut">
              <a:rPr lang="pt-BR" smtClean="0"/>
              <a:t>26/07/2025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FD532F-C80C-4E8B-BF19-84DD9E5D8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3BC5EA-8920-48AE-8AF5-57A1B6AB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2A53-0038-4842-B291-0687D621C5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4939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D259D4-BA87-4166-946A-A9ACEEF17A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3BFFE8D-98E3-42D8-93B4-9D1B73A9B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0F283E-C57B-44D1-9211-68E629E6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B5B62-1DCB-4A84-8DB6-45DA121B925B}" type="datetimeFigureOut">
              <a:rPr lang="pt-BR" smtClean="0"/>
              <a:t>26/07/2025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953B60-9A56-4288-BE1F-FF0874E54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B1672F-0B02-4BE8-B590-FCDFA9939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12A53-0038-4842-B291-0687D621C5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39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6FEF4C-9DE0-02A6-5858-9313266FD6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27D3C78-9BA3-16C6-D05D-EDFA5490A8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59D127C-6204-CBF1-11E4-A8C53F52C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B81D-E566-479F-9F11-9A6CC6B5A6FC}" type="datetimeFigureOut">
              <a:rPr lang="pt-BR" smtClean="0"/>
              <a:t>26/07/2025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70F8B73-865A-DAB0-1BDA-3E87F7C0F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AC3B18-6E69-E963-71F2-B6847D33A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2911-3709-42D8-972A-6F6EFFE19B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0493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855748-DBF1-CF86-DA83-FBF43DCA3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C8CA50-8F1D-FAF3-D9AA-84AE6576C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DD4D8E3-C836-0724-9C8E-5715241E1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B81D-E566-479F-9F11-9A6CC6B5A6FC}" type="datetimeFigureOut">
              <a:rPr lang="pt-BR" smtClean="0"/>
              <a:t>26/07/2025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282B45E-4C5D-D662-8CEE-0660F890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44E117-BC25-23F8-8FD1-2E6A30BCA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2911-3709-42D8-972A-6F6EFFE19B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917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701BF2-09CD-4931-C1B8-5ED958CAE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B47035C-7200-9A2A-26A1-796180458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5AF177-FE41-A367-1E19-007920A48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B81D-E566-479F-9F11-9A6CC6B5A6FC}" type="datetimeFigureOut">
              <a:rPr lang="pt-BR" smtClean="0"/>
              <a:t>26/07/2025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F100D9-49A8-7B79-BF15-E1BF3B676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4A9B75-9C6F-E6BF-96FD-217F75C0F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2911-3709-42D8-972A-6F6EFFE19B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44860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D4013-0871-46DC-817D-8208AD31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4A4FCB-17F2-DF76-3DEC-CFEC8D34E5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0798BDB-43AF-EC53-44A9-651EDEF16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1BC5CD7-47B7-1A4C-8930-C7F4CA6C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B81D-E566-479F-9F11-9A6CC6B5A6FC}" type="datetimeFigureOut">
              <a:rPr lang="pt-BR" smtClean="0"/>
              <a:t>26/07/2025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D621DD6-AC0C-41D6-172A-D2BC21230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23E42AE-0A21-BC9A-D371-4A5CAC344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2911-3709-42D8-972A-6F6EFFE19B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3189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0B0DDF-FAC5-F3CF-1F9F-BF0730667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190291D-84A6-BEEE-2DCD-1D55D19F4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070160B-4207-A9F7-86E4-74D2A935D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1D01CAF-BD84-31A3-FDCC-A3A9AAB9C5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E89B270-D111-09E4-4EA2-8F052A7660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34D1ABB-E88E-7D85-A23A-48AE2E48C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B81D-E566-479F-9F11-9A6CC6B5A6FC}" type="datetimeFigureOut">
              <a:rPr lang="pt-BR" smtClean="0"/>
              <a:t>26/07/2025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F38C561-D72E-5F42-FB7F-F3CB8CA46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D68326F-C502-0AB3-8B62-B54C053E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2911-3709-42D8-972A-6F6EFFE19B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3623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24D961-83AD-C45A-E51A-723D024C9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224198B-EE9D-C081-01AF-3984CD59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B81D-E566-479F-9F11-9A6CC6B5A6FC}" type="datetimeFigureOut">
              <a:rPr lang="pt-BR" smtClean="0"/>
              <a:t>26/07/2025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5371E9A-0463-7845-3BE6-E52A26A67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D4651AF-B72E-C4E7-3723-F19E7E252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2911-3709-42D8-972A-6F6EFFE19B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6237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7DEE566-2991-78E9-232F-886B70C9F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B81D-E566-479F-9F11-9A6CC6B5A6FC}" type="datetimeFigureOut">
              <a:rPr lang="pt-BR" smtClean="0"/>
              <a:t>26/07/2025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8FDA6D6-CB79-E597-8AED-A1E4834EA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651BBD3-0FAE-0D54-B8F3-1C9FC8E3C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2911-3709-42D8-972A-6F6EFFE19B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178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9317B-756F-FB3E-D659-54B311E04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AE590-80BA-478A-8872-E40F101788AD}" type="datetimeFigureOut">
              <a:rPr lang="pt-BR"/>
              <a:pPr>
                <a:defRPr/>
              </a:pPr>
              <a:t>26/07/2025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59C6E-8D37-E0A8-4EAF-5547E5228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516CB-543A-C774-7A9E-312903E6A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8E7C8-8170-4570-8D1B-E979180326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443940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7019E-4676-4EEB-66CF-FF4993003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7A51EB5-4899-0892-A65D-AD124DE01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9A2A212-B63F-29B6-8D58-DAE11DE5D1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628246B-4E80-5772-159B-C6D6C0F3D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B81D-E566-479F-9F11-9A6CC6B5A6FC}" type="datetimeFigureOut">
              <a:rPr lang="pt-BR" smtClean="0"/>
              <a:t>26/07/2025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4029D5D-054C-7237-3665-AC4A32689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8074E41-8F52-5D5D-2D48-13EB77DA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2911-3709-42D8-972A-6F6EFFE19B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2370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A77F8-C934-C83A-9676-A66ABF3C9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42F9824-B808-FEF3-70B5-70108794C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73437DC-449B-C400-6793-549FF49ECB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26C8D7E-C32B-B357-A146-B8A947B03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B81D-E566-479F-9F11-9A6CC6B5A6FC}" type="datetimeFigureOut">
              <a:rPr lang="pt-BR" smtClean="0"/>
              <a:t>26/07/2025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077DE27-A9AE-967F-5EBB-8A1B6E8B1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E5981A7-8B4C-1EF6-8241-A56B0A1C5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2911-3709-42D8-972A-6F6EFFE19B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120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B3D46B-6A2C-30ED-6C72-80DD6D65B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2883638-1015-6487-E345-D11686117A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33D7D8-4FC8-DCCF-F03A-22F0DD99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B81D-E566-479F-9F11-9A6CC6B5A6FC}" type="datetimeFigureOut">
              <a:rPr lang="pt-BR" smtClean="0"/>
              <a:t>26/07/2025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530165-6FD4-52A8-5CC4-2BD046715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62D699-F1E5-283F-E4CD-B2F329DB6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2911-3709-42D8-972A-6F6EFFE19B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57330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EFA5A8-E64A-7991-51E4-98AEE792E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8A4E134-7AB6-3C13-CA3B-9F635374DD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FD6F38-AFB8-0C29-B24A-E2108F29E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FB81D-E566-479F-9F11-9A6CC6B5A6FC}" type="datetimeFigureOut">
              <a:rPr lang="pt-BR" smtClean="0"/>
              <a:t>26/07/2025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99B620F-1B73-4DFB-FA6B-99E853F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BEE770-ECD0-C3A3-FC7B-19526A0CA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52911-3709-42D8-972A-6F6EFFE19B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50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783C2B-4C68-2BEF-CD50-D3990753F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74264-3ABC-45A9-86AD-902CF5F8F401}" type="datetimeFigureOut">
              <a:rPr lang="pt-BR"/>
              <a:pPr>
                <a:defRPr/>
              </a:pPr>
              <a:t>26/07/2025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F30431-A47B-D37F-F2FA-89924BE9B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552283-DD51-9E12-C901-CD4F594EC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EED9D-8381-4480-8E92-982B3B27420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360110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303A919-2A35-0261-9F7B-887B085FF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791C1-B7C5-49B2-A090-550986C59EC6}" type="datetimeFigureOut">
              <a:rPr lang="pt-BR"/>
              <a:pPr>
                <a:defRPr/>
              </a:pPr>
              <a:t>26/07/2025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8FED13C-B4FC-A9B3-A454-213778231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E48F39-B2B0-8AE1-886E-7CD7E9106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C61D8-D24F-4B3A-8769-E9F6ADE2957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679129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F629BEA-FD51-54FD-D676-4BD01B69C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2A135-F987-4240-979D-6BBD4ABEEB6E}" type="datetimeFigureOut">
              <a:rPr lang="pt-BR"/>
              <a:pPr>
                <a:defRPr/>
              </a:pPr>
              <a:t>26/07/2025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86122-35E0-7E75-FA76-355135CD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5BA93E2-4B67-0D54-BA8A-B763715A1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E97CF-7DE5-415A-81B4-25A4655707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412284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9AC183A-BA2B-A208-4C23-DC00F76E1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2AE44-D7FF-44AF-AAD2-A2F7280A4AF6}" type="datetimeFigureOut">
              <a:rPr lang="pt-BR"/>
              <a:pPr>
                <a:defRPr/>
              </a:pPr>
              <a:t>26/07/2025</a:t>
            </a:fld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8BD0760-8A30-3AB4-EFB1-CA71286BD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37A1B72-D3CE-177E-FF64-1A07756D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F4C5F-51E1-4F56-B92D-612CF76EA97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1880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FB5F965-7157-9F67-F8FE-EE042DF54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178CB-4E18-4AA8-9BBA-217FDB7EA90B}" type="datetimeFigureOut">
              <a:rPr lang="pt-BR"/>
              <a:pPr>
                <a:defRPr/>
              </a:pPr>
              <a:t>26/07/2025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8893C99-122B-8439-D2F7-651E91F0E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AE6AFAB-7B45-7F7A-68BC-BBEB6160B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A61C7-8C1A-442C-9EF4-404951CE84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24869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BEED0F-F52C-A8D8-A425-6F3446EB8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11917-5441-417E-AC1F-A6A5AE614DFB}" type="datetimeFigureOut">
              <a:rPr lang="pt-BR"/>
              <a:pPr>
                <a:defRPr/>
              </a:pPr>
              <a:t>26/07/2025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BF48AAC-57E2-BA9C-8609-7B41B53B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D1CC4FB-B366-F0FA-C277-B81619A8B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B547A-B72F-4F87-8039-A10273CE7A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819280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CD14FFF-3421-B36C-1995-7D55338C30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  <a:endParaRPr lang="en-US" altLang="pt-B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6BE45AF-0EC4-F1CF-8995-B30DE76AAB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de texto Mestres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  <a:endParaRPr lang="en-US" alt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390DF-1CC6-C475-8E54-311BA3ACD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8E6DD7-43E8-43B2-898D-A20248C23C30}" type="datetimeFigureOut">
              <a:rPr lang="pt-BR"/>
              <a:pPr>
                <a:defRPr/>
              </a:pPr>
              <a:t>26/07/2025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1C43F-8D68-E7F6-E8F3-468EAB338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D02DD-157B-56C5-8196-9485F4B5C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4A82F7-0655-4F10-8760-B7DD9E5E0CA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ransition spd="slow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2C1D289-CD27-47C2-8475-D8B54C83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6DF529-F5B0-4F4C-A6F3-13ED6CEC9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83E1B3-CE5F-4B23-9FE0-6D94133E11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B5B62-1DCB-4A84-8DB6-45DA121B925B}" type="datetimeFigureOut">
              <a:rPr lang="pt-BR" smtClean="0"/>
              <a:t>26/07/2025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3EAEF4-CCD8-4BA4-905C-8154C65D4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3D8A8F-74C4-4AA4-8292-5966A3AE75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12A53-0038-4842-B291-0687D621C5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64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14B7152-9085-E071-294B-B85C7DD6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2C45990-B19E-9A46-F497-DBC4A9925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118B9D9-FD16-D482-505C-55F6280604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0FB81D-E566-479F-9F11-9A6CC6B5A6FC}" type="datetimeFigureOut">
              <a:rPr lang="pt-BR" smtClean="0"/>
              <a:t>26/07/2025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16FCC5-B5FC-D49B-F432-1264FCDD7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7B9877-E862-EC57-B691-D1F1F9ADC8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452911-3709-42D8-972A-6F6EFFE19B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49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Jesus. Dos 13 aos 30 Anos PDF Francisco Klors Werneck">
            <a:extLst>
              <a:ext uri="{FF2B5EF4-FFF2-40B4-BE49-F238E27FC236}">
                <a16:creationId xmlns:a16="http://schemas.microsoft.com/office/drawing/2014/main" id="{598B2F3E-6177-9CA7-5E45-C2F24700A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917" y="1332935"/>
            <a:ext cx="2564186" cy="419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ta: Pentágono 3">
            <a:extLst>
              <a:ext uri="{FF2B5EF4-FFF2-40B4-BE49-F238E27FC236}">
                <a16:creationId xmlns:a16="http://schemas.microsoft.com/office/drawing/2014/main" id="{F2EB8A37-040D-3079-5079-047B2034AC71}"/>
              </a:ext>
            </a:extLst>
          </p:cNvPr>
          <p:cNvSpPr/>
          <p:nvPr/>
        </p:nvSpPr>
        <p:spPr>
          <a:xfrm>
            <a:off x="587483" y="470631"/>
            <a:ext cx="8504967" cy="5392037"/>
          </a:xfrm>
          <a:prstGeom prst="homePlate">
            <a:avLst>
              <a:gd name="adj" fmla="val 52941"/>
            </a:avLst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F66620B-3909-E0ED-0DD7-AB01E96C7A88}"/>
              </a:ext>
            </a:extLst>
          </p:cNvPr>
          <p:cNvSpPr txBox="1"/>
          <p:nvPr/>
        </p:nvSpPr>
        <p:spPr>
          <a:xfrm>
            <a:off x="587483" y="1332935"/>
            <a:ext cx="6858000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PREPARANDO-SE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 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PARA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larendon BT" panose="020407040405050202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 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“A ÚLTIMA GRANDE CRISE”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-</a:t>
            </a:r>
            <a:r>
              <a:rPr kumimoji="0" lang="pt-B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No fim 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“</a:t>
            </a: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DO TEMPO DO FIM”</a:t>
            </a: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40000"/>
                    <a:lumOff val="60000"/>
                  </a:srgbClr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72B9A4-548D-95EE-83C4-D6C23070A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30002E0-83CC-BDB0-520F-6BB6138F25B0}"/>
              </a:ext>
            </a:extLst>
          </p:cNvPr>
          <p:cNvSpPr txBox="1"/>
          <p:nvPr/>
        </p:nvSpPr>
        <p:spPr>
          <a:xfrm>
            <a:off x="401476" y="208108"/>
            <a:ext cx="1114107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0000CC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4 - “Atos de Violência” – </a:t>
            </a:r>
            <a:r>
              <a:rPr lang="pt-BR" sz="4800" b="1" dirty="0">
                <a:solidFill>
                  <a:srgbClr val="FF0000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p2.3</a:t>
            </a:r>
            <a:endParaRPr lang="pt-BR" sz="4800" b="1" dirty="0">
              <a:solidFill>
                <a:srgbClr val="FF0000"/>
              </a:solidFill>
              <a:latin typeface="Clarendon BT" panose="020407040405050202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98F228F-40AB-CF5C-F78A-A793879C8E38}"/>
              </a:ext>
            </a:extLst>
          </p:cNvPr>
          <p:cNvSpPr txBox="1"/>
          <p:nvPr/>
        </p:nvSpPr>
        <p:spPr>
          <a:xfrm>
            <a:off x="401477" y="1308849"/>
            <a:ext cx="11379454" cy="5009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</a:t>
            </a:r>
            <a:r>
              <a:rPr lang="pt-BR" sz="36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uniões trabalhistas rapidamente se agitam e apelam à violência se suas reivindicações não são atendidas</a:t>
            </a:r>
            <a:r>
              <a:rPr lang="pt-B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Mais e mais claro está se tornando que os habitantes do mundo não estão em harmonia com Deus. Nenhuma teoria científica pode explicar a firme marcha de obreiros iníquos sob o comando de Satanás. </a:t>
            </a:r>
            <a:r>
              <a:rPr lang="pt-BR" sz="4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 toda multidão, anjos ímpios estão em operação, instando homens a cometer atos de violência</a:t>
            </a:r>
            <a:r>
              <a:rPr lang="pt-B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...</a:t>
            </a:r>
            <a:endParaRPr lang="pt-BR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213EA75-C3C1-09BB-F6CC-247F47C0E993}"/>
              </a:ext>
            </a:extLst>
          </p:cNvPr>
          <p:cNvSpPr txBox="1"/>
          <p:nvPr/>
        </p:nvSpPr>
        <p:spPr>
          <a:xfrm>
            <a:off x="1656840" y="3240827"/>
            <a:ext cx="9253968" cy="1938992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chemeClr val="bg1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FORÇAS SINDICAIS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rgbClr val="FFFF00"/>
                </a:solidFill>
                <a:latin typeface="Clarendon BT" panose="02040704040505020204" pitchFamily="18" charset="0"/>
              </a:rPr>
              <a:t>“IMPORÃO REGRAS”</a:t>
            </a:r>
            <a:endParaRPr lang="pt-BR" sz="4000" b="1" dirty="0">
              <a:solidFill>
                <a:srgbClr val="FFFF00"/>
              </a:solidFill>
              <a:latin typeface="Clarendon BT" panose="02040704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69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AB049-1270-33C6-0B93-BE58947D9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D6DA87C-B0B0-EF24-65B2-90E78D94E840}"/>
              </a:ext>
            </a:extLst>
          </p:cNvPr>
          <p:cNvSpPr txBox="1"/>
          <p:nvPr/>
        </p:nvSpPr>
        <p:spPr>
          <a:xfrm>
            <a:off x="512184" y="199240"/>
            <a:ext cx="1114107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0000CC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4 - “Atos de Violência” – </a:t>
            </a:r>
            <a:r>
              <a:rPr lang="pt-BR" sz="4000" b="1" dirty="0">
                <a:solidFill>
                  <a:srgbClr val="FF0000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Parte 3.3</a:t>
            </a:r>
            <a:endParaRPr lang="pt-BR" sz="4800" b="1" dirty="0">
              <a:solidFill>
                <a:srgbClr val="FF0000"/>
              </a:solidFill>
              <a:latin typeface="Clarendon BT" panose="020407040405050202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60A65EA-8851-05CB-211D-2AA85FDF3FCB}"/>
              </a:ext>
            </a:extLst>
          </p:cNvPr>
          <p:cNvSpPr txBox="1"/>
          <p:nvPr/>
        </p:nvSpPr>
        <p:spPr>
          <a:xfrm>
            <a:off x="523996" y="1286421"/>
            <a:ext cx="11278340" cy="54439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pt-BR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perversidade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pt-BR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crueldade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dos homens alcançarão tal atitude que </a:t>
            </a:r>
            <a:r>
              <a:rPr lang="pt-BR" sz="32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Deus Se revelará em Sua majestade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pt-BR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Muito em breve a impiedade do mundo terá </a:t>
            </a:r>
            <a:r>
              <a:rPr lang="pt-BR" sz="3600" b="1" kern="100" dirty="0"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atingido seu limite 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e, como nos dias de Noé, </a:t>
            </a:r>
            <a:r>
              <a:rPr lang="pt-BR" sz="32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Deus derramará os Seus juízos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pt-B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— Olhando Para O Alto, 328.</a:t>
            </a:r>
            <a:endParaRPr lang="pt-BR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terríveis relatos que ouvimos de homicídios e roubos, de acidentes ferroviários e atos de violência, declaram que </a:t>
            </a:r>
            <a:r>
              <a:rPr lang="pt-BR" sz="32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fim de todas as coisas está próximo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pt-BR" sz="36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Agora, agora mesmo, precisamos estar nos preparando para a segunda vinda do Senhor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pt-B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— Carta 308, 1907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pt-BR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6A22CC0-73F6-17FF-D84E-466DFF1BD5B0}"/>
              </a:ext>
            </a:extLst>
          </p:cNvPr>
          <p:cNvSpPr txBox="1"/>
          <p:nvPr/>
        </p:nvSpPr>
        <p:spPr>
          <a:xfrm>
            <a:off x="1328798" y="3817253"/>
            <a:ext cx="9534404" cy="1754326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chemeClr val="bg1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A PACIÊNCIA DE DEUS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latin typeface="Clarendon BT" panose="02040704040505020204" pitchFamily="18" charset="0"/>
              </a:rPr>
              <a:t>“TEM LIMITES”</a:t>
            </a:r>
            <a:endParaRPr lang="pt-BR" sz="3600" b="1" dirty="0">
              <a:solidFill>
                <a:srgbClr val="FFFF00"/>
              </a:solidFill>
              <a:latin typeface="Clarendon BT" panose="02040704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570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47F63-83E7-01A2-A24E-43C18565B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DCB9CFF-14C8-310D-60F6-BE17068DEB4A}"/>
              </a:ext>
            </a:extLst>
          </p:cNvPr>
          <p:cNvSpPr txBox="1"/>
          <p:nvPr/>
        </p:nvSpPr>
        <p:spPr>
          <a:xfrm>
            <a:off x="525462" y="247406"/>
            <a:ext cx="1114107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0000CC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5 - “Guerras e Desastres” – </a:t>
            </a:r>
            <a:r>
              <a:rPr lang="pt-BR" sz="4000" dirty="0">
                <a:solidFill>
                  <a:srgbClr val="FF0000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P1-2</a:t>
            </a:r>
            <a:endParaRPr lang="pt-BR" sz="4800" dirty="0">
              <a:solidFill>
                <a:srgbClr val="FF0000"/>
              </a:solidFill>
              <a:latin typeface="Clarendon BT" panose="020407040405050202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D1FD2AC-CE40-DDE2-88CD-D05CCDA33A14}"/>
              </a:ext>
            </a:extLst>
          </p:cNvPr>
          <p:cNvSpPr txBox="1"/>
          <p:nvPr/>
        </p:nvSpPr>
        <p:spPr>
          <a:xfrm>
            <a:off x="525461" y="1346333"/>
            <a:ext cx="11141075" cy="49460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6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Aproxima-se a tempestade</a:t>
            </a:r>
            <a:r>
              <a:rPr lang="pt-B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 </a:t>
            </a:r>
            <a:r>
              <a:rPr lang="pt-BR" sz="36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precisamos aprontar-nos para sua fúria mediante </a:t>
            </a:r>
            <a:r>
              <a:rPr lang="pt-BR" sz="4000" i="1" kern="1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arrependimento para com Deus e fé em nosso Senhor Jesus Cristo</a:t>
            </a:r>
            <a:r>
              <a:rPr lang="pt-B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pt-BR" sz="36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Senhor Se levantará para sacudir terrivelmente a Terra</a:t>
            </a:r>
            <a:r>
              <a:rPr lang="pt-B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Veremos aflições por todos os lados. </a:t>
            </a:r>
            <a:r>
              <a:rPr lang="pt-BR" sz="36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Milhares de navios serão arremessados para as profundezas do mar. Esquadras se submergirão, sendo sacrificados milhões de vidas humanas</a:t>
            </a:r>
            <a:r>
              <a:rPr lang="pt-B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pt-BR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41AD8C7-A9D8-54C4-890A-1BAB332A6E9A}"/>
              </a:ext>
            </a:extLst>
          </p:cNvPr>
          <p:cNvSpPr txBox="1"/>
          <p:nvPr/>
        </p:nvSpPr>
        <p:spPr>
          <a:xfrm>
            <a:off x="1315876" y="3757341"/>
            <a:ext cx="9796410" cy="1754326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chemeClr val="bg1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DESASTRES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latin typeface="Clarendon BT" panose="02040704040505020204" pitchFamily="18" charset="0"/>
              </a:rPr>
              <a:t>“NO AR” </a:t>
            </a:r>
            <a:r>
              <a:rPr lang="pt-BR" sz="5400" b="1" dirty="0">
                <a:solidFill>
                  <a:schemeClr val="bg1"/>
                </a:solidFill>
                <a:latin typeface="Clarendon BT" panose="02040704040505020204" pitchFamily="18" charset="0"/>
              </a:rPr>
              <a:t>e</a:t>
            </a:r>
            <a:r>
              <a:rPr lang="pt-BR" sz="5400" b="1" dirty="0">
                <a:solidFill>
                  <a:srgbClr val="FFFF00"/>
                </a:solidFill>
                <a:latin typeface="Clarendon BT" panose="02040704040505020204" pitchFamily="18" charset="0"/>
              </a:rPr>
              <a:t> “NA TERRA”</a:t>
            </a:r>
            <a:endParaRPr lang="pt-BR" sz="3600" b="1" dirty="0">
              <a:solidFill>
                <a:srgbClr val="FFFF00"/>
              </a:solidFill>
              <a:latin typeface="Clarendon BT" panose="02040704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71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EDC05-E2F7-0D4C-10EE-E4E62990A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8E875D6-2C9E-6982-F0F2-A30D97382D53}"/>
              </a:ext>
            </a:extLst>
          </p:cNvPr>
          <p:cNvSpPr txBox="1"/>
          <p:nvPr/>
        </p:nvSpPr>
        <p:spPr>
          <a:xfrm>
            <a:off x="525462" y="247406"/>
            <a:ext cx="1114107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0000CC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5 - “Guerras e Desastres” - </a:t>
            </a:r>
            <a:r>
              <a:rPr lang="pt-BR" sz="4800" dirty="0">
                <a:solidFill>
                  <a:srgbClr val="FF0000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P1.2</a:t>
            </a:r>
            <a:endParaRPr lang="pt-BR" sz="4800" b="1" dirty="0">
              <a:solidFill>
                <a:srgbClr val="FF0000"/>
              </a:solidFill>
              <a:latin typeface="Clarendon BT" panose="020407040405050202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418400-3668-F382-B72E-274EDEEDAB8F}"/>
              </a:ext>
            </a:extLst>
          </p:cNvPr>
          <p:cNvSpPr txBox="1"/>
          <p:nvPr/>
        </p:nvSpPr>
        <p:spPr>
          <a:xfrm>
            <a:off x="525461" y="1346333"/>
            <a:ext cx="11141075" cy="49852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Irromperão </a:t>
            </a:r>
            <a:r>
              <a:rPr lang="pt-BR" sz="36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inesperadamente incêndios 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 nenhum esforço humano será capaz de extinguir</a:t>
            </a:r>
            <a:r>
              <a:rPr lang="pt-BR" sz="32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Os palácios da Terra serão varridos pela fúria das chamas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Tornar-se-ão mais e mais </a:t>
            </a:r>
            <a:r>
              <a:rPr lang="pt-BR" sz="3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freqüentes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os desastres de estrada de ferro; confusão, colisões e morte sem um momento de advertência ocorrerão nas grandes vias de comunicação.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fim está perto, a graça está a terminar. Oh! busquemos a Deus enquanto Se pode achar, invoquemo-Lo enquanto está perto! </a:t>
            </a:r>
            <a:r>
              <a:rPr lang="pt-B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— Mensagens aos Jovens, 89-90.</a:t>
            </a:r>
            <a:endParaRPr lang="pt-BR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333BDFD-C868-44D5-0B6A-E0B3C7985BCB}"/>
              </a:ext>
            </a:extLst>
          </p:cNvPr>
          <p:cNvSpPr txBox="1"/>
          <p:nvPr/>
        </p:nvSpPr>
        <p:spPr>
          <a:xfrm>
            <a:off x="1210593" y="3127245"/>
            <a:ext cx="9770810" cy="1754326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chemeClr val="bg1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GRANDES INCÊNDIOS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latin typeface="Clarendon BT" panose="02040704040505020204" pitchFamily="18" charset="0"/>
              </a:rPr>
              <a:t>“EM VÁRIOS LUGARES”</a:t>
            </a:r>
            <a:endParaRPr lang="pt-BR" sz="3600" b="1" dirty="0">
              <a:solidFill>
                <a:srgbClr val="FFFF00"/>
              </a:solidFill>
              <a:latin typeface="Clarendon BT" panose="02040704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8655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78F6022-6242-3A72-79BF-FCAEB9E5165F}"/>
              </a:ext>
            </a:extLst>
          </p:cNvPr>
          <p:cNvSpPr txBox="1"/>
          <p:nvPr/>
        </p:nvSpPr>
        <p:spPr>
          <a:xfrm>
            <a:off x="555639" y="1347615"/>
            <a:ext cx="11110898" cy="52629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Nas </a:t>
            </a: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mbusRomNo9L-Regu"/>
                <a:ea typeface="+mn-ea"/>
                <a:cs typeface="+mn-cs"/>
              </a:rPr>
              <a:t>últimas cenas da história </a:t>
            </a: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terrestre, grassará a </a:t>
            </a: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guerra</a:t>
            </a: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. Haverá </a:t>
            </a: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epidemias</a:t>
            </a: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, </a:t>
            </a: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pragas</a:t>
            </a: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 e </a:t>
            </a:r>
            <a:r>
              <a:rPr kumimoji="0" lang="pt-BR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fomes</a:t>
            </a:r>
            <a:r>
              <a:rPr kumimoji="0" lang="pt-BR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.</a:t>
            </a:r>
            <a:r>
              <a:rPr kumimoji="0" lang="pt-BR" sz="4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NimbusRomNo9L-Regu"/>
                <a:ea typeface="+mn-ea"/>
                <a:cs typeface="+mn-cs"/>
              </a:rPr>
              <a:t>As</a:t>
            </a:r>
            <a:r>
              <a:rPr kumimoji="0" lang="pt-BR" sz="4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NimbusRomNo9L-Regu"/>
                <a:ea typeface="+mn-ea"/>
                <a:cs typeface="+mn-cs"/>
              </a:rPr>
              <a:t> águas do oceano transporão seus limites</a:t>
            </a: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. 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Propriedades e vidas serão destruídas pelo </a:t>
            </a:r>
            <a:r>
              <a:rPr kumimoji="0" lang="pt-BR" sz="4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NimbusRomNo9L-Regu"/>
                <a:ea typeface="+mn-ea"/>
                <a:cs typeface="+mn-cs"/>
              </a:rPr>
              <a:t>fogo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 </a:t>
            </a: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e </a:t>
            </a: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por </a:t>
            </a:r>
            <a:r>
              <a:rPr kumimoji="0" lang="pt-BR" sz="48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NimbusRomNo9L-Regu"/>
                <a:ea typeface="+mn-ea"/>
                <a:cs typeface="+mn-cs"/>
              </a:rPr>
              <a:t>inundações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. 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Deveríamos estar nos preparando para as mansões que Cristo foi preparar para os que O amam</a:t>
            </a: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.</a:t>
            </a: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 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NimbusRomNo9L-Regu"/>
                <a:ea typeface="+mn-ea"/>
                <a:cs typeface="+mn-cs"/>
              </a:rPr>
              <a:t>Maranata, 172</a:t>
            </a: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FCCD0D3-B27F-78E3-AA2E-75F52BD184DE}"/>
              </a:ext>
            </a:extLst>
          </p:cNvPr>
          <p:cNvSpPr txBox="1"/>
          <p:nvPr/>
        </p:nvSpPr>
        <p:spPr>
          <a:xfrm>
            <a:off x="525462" y="247406"/>
            <a:ext cx="1114107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0000CC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5 - “Guerras e Desastres” – </a:t>
            </a:r>
            <a:r>
              <a:rPr lang="pt-BR" sz="3600" dirty="0">
                <a:solidFill>
                  <a:srgbClr val="FF0000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P2.2</a:t>
            </a:r>
            <a:endParaRPr lang="pt-BR" sz="4800" dirty="0">
              <a:solidFill>
                <a:srgbClr val="FF0000"/>
              </a:solidFill>
              <a:latin typeface="Clarendon BT" panose="02040704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616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EAAA1-E44E-73D3-6D4F-AE2D35A99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DCE2592-F4BA-EEE5-D169-1AE7F44A3984}"/>
              </a:ext>
            </a:extLst>
          </p:cNvPr>
          <p:cNvSpPr txBox="1"/>
          <p:nvPr/>
        </p:nvSpPr>
        <p:spPr>
          <a:xfrm>
            <a:off x="525462" y="270102"/>
            <a:ext cx="1114107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0000CC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6 - “Terremotos e Inundações” – </a:t>
            </a:r>
            <a:r>
              <a:rPr lang="pt-BR" sz="4000" dirty="0">
                <a:solidFill>
                  <a:srgbClr val="FF0000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P1-3</a:t>
            </a:r>
            <a:endParaRPr lang="pt-BR" sz="4800" dirty="0">
              <a:solidFill>
                <a:srgbClr val="FF0000"/>
              </a:solidFill>
              <a:latin typeface="Clarendon BT" panose="020407040405050202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FB5DC27-893B-6CB0-572A-BECE97019550}"/>
              </a:ext>
            </a:extLst>
          </p:cNvPr>
          <p:cNvSpPr txBox="1"/>
          <p:nvPr/>
        </p:nvSpPr>
        <p:spPr>
          <a:xfrm>
            <a:off x="525461" y="1453831"/>
            <a:ext cx="11141075" cy="49283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crosta terrestre será dilacerada pelas </a:t>
            </a:r>
            <a:r>
              <a:rPr lang="pt-BR" sz="32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explosões dos elementos ocultos nas entranhas da Terra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Estes elementos, uma vez desprendidos, arrebatarão os tesouros dos que durante anos têm aumentado sua fortuna pela aquisição de grandes posses a preços de fome dos que estão ao seu serviço. E </a:t>
            </a:r>
            <a:r>
              <a:rPr lang="pt-BR" sz="40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mundo religioso também será terrivelmente abalado,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pois o fim de todas as coisas está às portas. —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Manuscript</a:t>
            </a:r>
            <a:r>
              <a:rPr lang="pt-B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Releases 3:208.</a:t>
            </a:r>
            <a:endParaRPr lang="pt-BR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7130CEA-B5D1-776A-997F-1934E1AF8580}"/>
              </a:ext>
            </a:extLst>
          </p:cNvPr>
          <p:cNvSpPr txBox="1"/>
          <p:nvPr/>
        </p:nvSpPr>
        <p:spPr>
          <a:xfrm>
            <a:off x="4076054" y="2047434"/>
            <a:ext cx="7392691" cy="1754326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chemeClr val="bg1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EFEITOS DOS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FF00"/>
                </a:solidFill>
                <a:latin typeface="Clarendon BT" panose="02040704040505020204" pitchFamily="18" charset="0"/>
              </a:rPr>
              <a:t>“TERREMOTOS”</a:t>
            </a:r>
            <a:endParaRPr lang="pt-BR" sz="3600" b="1" dirty="0">
              <a:solidFill>
                <a:srgbClr val="FFFF00"/>
              </a:solidFill>
              <a:latin typeface="Clarendon BT" panose="02040704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26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B64E0-9ABF-B743-BA12-95EA6E5D2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657F828-155F-49E3-F272-77450A5A966F}"/>
              </a:ext>
            </a:extLst>
          </p:cNvPr>
          <p:cNvSpPr txBox="1"/>
          <p:nvPr/>
        </p:nvSpPr>
        <p:spPr>
          <a:xfrm>
            <a:off x="525462" y="363092"/>
            <a:ext cx="1114107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0000CC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6 - “Terremotos e Inundações” – </a:t>
            </a:r>
            <a:r>
              <a:rPr lang="pt-BR" sz="4800" dirty="0">
                <a:solidFill>
                  <a:srgbClr val="FF0000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P2-3</a:t>
            </a:r>
            <a:endParaRPr lang="pt-BR" sz="4800" b="1" dirty="0">
              <a:solidFill>
                <a:srgbClr val="FF0000"/>
              </a:solidFill>
              <a:latin typeface="Clarendon BT" panose="020407040405050202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99FD740-2E11-D252-8240-1D6BB8521E69}"/>
              </a:ext>
            </a:extLst>
          </p:cNvPr>
          <p:cNvSpPr txBox="1"/>
          <p:nvPr/>
        </p:nvSpPr>
        <p:spPr>
          <a:xfrm>
            <a:off x="525462" y="1655309"/>
            <a:ext cx="11141075" cy="46535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Chegou agora o tempo em que num momento podemos estar em terra sólida, e no outro momento pode ela estar fugindo de debaixo de nossos pés. </a:t>
            </a:r>
            <a:r>
              <a:rPr lang="pt-BR" sz="36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Haverá terremotos onde menos se espera.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— </a:t>
            </a:r>
            <a:r>
              <a:rPr lang="pt-B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Testemunhos para Ministros e Obreiros Evangélicos, 421.</a:t>
            </a:r>
            <a:endParaRPr lang="pt-B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Em incêndios, em inundações, em terremotos, na fúria das grandes profundezas, nas calamidades por mar e terra, é transmitida a advertência de que </a:t>
            </a:r>
            <a:r>
              <a:rPr lang="pt-BR" sz="36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Espírito de Deus não agirá para sempre com os homens.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— </a:t>
            </a:r>
            <a:r>
              <a:rPr lang="pt-BR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Manuscript</a:t>
            </a:r>
            <a:r>
              <a:rPr lang="pt-B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Releases 3:315.</a:t>
            </a:r>
            <a:endParaRPr lang="pt-BR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0BF45BC-F57F-A8DA-2F70-C50930C03EC9}"/>
              </a:ext>
            </a:extLst>
          </p:cNvPr>
          <p:cNvSpPr txBox="1"/>
          <p:nvPr/>
        </p:nvSpPr>
        <p:spPr>
          <a:xfrm>
            <a:off x="1315875" y="4248194"/>
            <a:ext cx="9997887" cy="1323439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bg1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POÇOS DE CALDAS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FF00"/>
                </a:solidFill>
                <a:latin typeface="Clarendon BT" panose="02040704040505020204" pitchFamily="18" charset="0"/>
              </a:rPr>
              <a:t>“CONSTRUIDA NA BOCA VULCANICA”</a:t>
            </a:r>
            <a:endParaRPr lang="pt-BR" sz="2000" b="1" dirty="0">
              <a:solidFill>
                <a:srgbClr val="FFFF00"/>
              </a:solidFill>
              <a:latin typeface="Clarendon BT" panose="02040704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5314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ADD83-723E-4B45-C694-BE6C9B3A6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2475361-0037-2F72-51DA-423B5FABFA84}"/>
              </a:ext>
            </a:extLst>
          </p:cNvPr>
          <p:cNvSpPr txBox="1"/>
          <p:nvPr/>
        </p:nvSpPr>
        <p:spPr>
          <a:xfrm>
            <a:off x="630259" y="208109"/>
            <a:ext cx="11141075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0000CC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6 - “Terremotos e Inundações” – </a:t>
            </a:r>
            <a:r>
              <a:rPr lang="pt-BR" sz="4000" dirty="0">
                <a:solidFill>
                  <a:srgbClr val="FF0000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P3-3</a:t>
            </a:r>
            <a:endParaRPr lang="pt-BR" sz="4000" b="1" dirty="0">
              <a:solidFill>
                <a:srgbClr val="FF0000"/>
              </a:solidFill>
              <a:latin typeface="Clarendon BT" panose="020407040405050202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BFA1DF8-E238-934E-FCC9-5BDE4B171E78}"/>
              </a:ext>
            </a:extLst>
          </p:cNvPr>
          <p:cNvSpPr txBox="1"/>
          <p:nvPr/>
        </p:nvSpPr>
        <p:spPr>
          <a:xfrm>
            <a:off x="413287" y="2205079"/>
            <a:ext cx="11365424" cy="42898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Antes que o Filho do homem apareça nas nuvens do céu, tudo na </a:t>
            </a:r>
            <a:r>
              <a:rPr lang="pt-BR" sz="32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Natureza estará em convulsão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Raios do céu unindo-se ao fogo na Terra farão com que as montanhas queimem como uma fornalha e lancem suas torrentes de lava sobre aldeias e cidades. </a:t>
            </a:r>
            <a:r>
              <a:rPr lang="pt-BR" sz="32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Massas derretidas de rochas lançadas na água 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pela sublevação das coisas ocultas na Terra farão ferver a água e arremessarão pedras e terra. </a:t>
            </a:r>
            <a:r>
              <a:rPr lang="pt-BR" sz="32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Haverá fortes terremotos e grande destruição de vidas humanas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pt-B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— The S.D.A. Bible </a:t>
            </a:r>
            <a:r>
              <a:rPr lang="pt-BR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Commentary</a:t>
            </a:r>
            <a:r>
              <a:rPr lang="pt-B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7:946.</a:t>
            </a:r>
            <a:endParaRPr lang="pt-BR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0CE813A-6769-25C1-C05C-A40B4B1B7006}"/>
              </a:ext>
            </a:extLst>
          </p:cNvPr>
          <p:cNvSpPr txBox="1"/>
          <p:nvPr/>
        </p:nvSpPr>
        <p:spPr>
          <a:xfrm>
            <a:off x="637636" y="1204259"/>
            <a:ext cx="1114107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FF0000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“EFETOS DA SÉTIMA PRAGA”</a:t>
            </a:r>
            <a:endParaRPr lang="pt-BR" sz="4800" b="1" dirty="0">
              <a:solidFill>
                <a:srgbClr val="FF0000"/>
              </a:solidFill>
              <a:latin typeface="Clarendon BT" panose="020407040405050202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B048ACF-2E52-FD31-D45C-68BA443134A2}"/>
              </a:ext>
            </a:extLst>
          </p:cNvPr>
          <p:cNvSpPr txBox="1"/>
          <p:nvPr/>
        </p:nvSpPr>
        <p:spPr>
          <a:xfrm>
            <a:off x="791286" y="3429000"/>
            <a:ext cx="10609426" cy="2123658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bg1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INCÊNDIOS e INUNDAÇÕES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FF00"/>
                </a:solidFill>
                <a:latin typeface="Clarendon BT" panose="02040704040505020204" pitchFamily="18" charset="0"/>
              </a:rPr>
              <a:t>“AMOSTRAGEM DO QUE VEM AI, PELA FRENTE”</a:t>
            </a:r>
            <a:endParaRPr lang="pt-BR" sz="2800" b="1" dirty="0">
              <a:solidFill>
                <a:srgbClr val="FFFF00"/>
              </a:solidFill>
              <a:latin typeface="Clarendon BT" panose="02040704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0782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F0B6D-4C2A-5F59-A8CC-2E6587B77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2973FF7-C82D-8086-B910-765CCBF2681E}"/>
              </a:ext>
            </a:extLst>
          </p:cNvPr>
          <p:cNvSpPr txBox="1"/>
          <p:nvPr/>
        </p:nvSpPr>
        <p:spPr>
          <a:xfrm>
            <a:off x="525462" y="146115"/>
            <a:ext cx="1114107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0000CC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7 - “Crimes, Fomes e Epidemias” – </a:t>
            </a:r>
            <a:r>
              <a:rPr lang="pt-BR" sz="4000" dirty="0">
                <a:solidFill>
                  <a:srgbClr val="FF0000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P1.2</a:t>
            </a:r>
            <a:endParaRPr lang="pt-BR" sz="4400" dirty="0">
              <a:solidFill>
                <a:srgbClr val="FF0000"/>
              </a:solidFill>
              <a:latin typeface="Clarendon BT" panose="020407040405050202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0E22002-9EB3-540D-CD08-D2D0D99D99F5}"/>
              </a:ext>
            </a:extLst>
          </p:cNvPr>
          <p:cNvSpPr txBox="1"/>
          <p:nvPr/>
        </p:nvSpPr>
        <p:spPr>
          <a:xfrm>
            <a:off x="292986" y="1212072"/>
            <a:ext cx="11606026" cy="52192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u="sng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Satanás está trabalhando na atmosfera; envenena-a</a:t>
            </a: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aí dependemos de Deus quanto à vida — nossa vida presente e eterna. E estando na posição em que nos encontramos, importa </a:t>
            </a:r>
            <a:r>
              <a:rPr lang="pt-BR" sz="24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estarmos inteiramente alerta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totalmente </a:t>
            </a:r>
            <a:r>
              <a:rPr lang="pt-BR" sz="24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devotados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de todo </a:t>
            </a:r>
            <a:r>
              <a:rPr lang="pt-BR" sz="24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convertidos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 </a:t>
            </a:r>
            <a:r>
              <a:rPr lang="pt-BR" sz="24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consagrados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Deus. Mas parece que nos achamos como paralisados. Deus do Céu, desperta-nos! — Mensagens Escolhidas 2:52.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Deus não tem impedido que os poderes das trevas levem avante sua ímpia obra de poluir o ar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uma das fontes de vida e nutrição, com um veneno fatal. Não somente é afetada a vida vegetal, mas o homem sofre de </a:t>
            </a:r>
            <a:r>
              <a:rPr lang="pt-BR" sz="2800" b="1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epidemias.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... Essas coisas são o resultado de </a:t>
            </a:r>
            <a:r>
              <a:rPr lang="pt-BR" sz="2800" b="1" u="sng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gotas das taças da ira 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Deus que estão sendo borrifadas sobre a Terra, e </a:t>
            </a:r>
            <a:r>
              <a:rPr lang="pt-BR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constituem apenas débeis representações do que acontecerá no futuro próximo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— Mensagens Escolhidas 3:391.</a:t>
            </a:r>
            <a:endParaRPr lang="pt-BR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D377D09-A04D-F141-8D74-13E305F3047D}"/>
              </a:ext>
            </a:extLst>
          </p:cNvPr>
          <p:cNvSpPr txBox="1"/>
          <p:nvPr/>
        </p:nvSpPr>
        <p:spPr>
          <a:xfrm>
            <a:off x="1930412" y="3627773"/>
            <a:ext cx="9336857" cy="144655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chemeClr val="bg1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DEUS PERMITE QUE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FF00"/>
                </a:solidFill>
                <a:latin typeface="Clarendon BT" panose="02040704040505020204" pitchFamily="18" charset="0"/>
              </a:rPr>
              <a:t>“EPIDEMIAS ACONTECAM”</a:t>
            </a:r>
            <a:endParaRPr lang="pt-BR" sz="2800" b="1" dirty="0">
              <a:solidFill>
                <a:srgbClr val="FFFF00"/>
              </a:solidFill>
              <a:latin typeface="Clarendon BT" panose="02040704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002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3DE22-9CE5-597F-1AF3-E31F79DA3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EE329B1-1835-4428-A3D3-756DBD00E6E1}"/>
              </a:ext>
            </a:extLst>
          </p:cNvPr>
          <p:cNvSpPr txBox="1"/>
          <p:nvPr/>
        </p:nvSpPr>
        <p:spPr>
          <a:xfrm>
            <a:off x="525462" y="177112"/>
            <a:ext cx="1114107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0000CC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7 - “Crimes, Fomes e Epidemias” – </a:t>
            </a:r>
            <a:r>
              <a:rPr lang="pt-BR" sz="4400" dirty="0">
                <a:solidFill>
                  <a:srgbClr val="FF0000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P2.2</a:t>
            </a:r>
            <a:endParaRPr lang="pt-BR" sz="4400" b="1" dirty="0">
              <a:solidFill>
                <a:srgbClr val="FF0000"/>
              </a:solidFill>
              <a:latin typeface="Clarendon BT" panose="020407040405050202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9EF6541-C6C7-3501-45B7-227C0B44D1DD}"/>
              </a:ext>
            </a:extLst>
          </p:cNvPr>
          <p:cNvSpPr txBox="1"/>
          <p:nvPr/>
        </p:nvSpPr>
        <p:spPr>
          <a:xfrm>
            <a:off x="292986" y="1120510"/>
            <a:ext cx="11606026" cy="52504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</a:t>
            </a:r>
            <a:r>
              <a:rPr lang="pt-BR" sz="28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fomes aumentarão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pt-BR" sz="28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Epidemias arrebatarão milhares de vidas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Perigos provenientes dos poderes de fora e de atuações satânicas por dentro estão por toda parte ao nosso redor, mas </a:t>
            </a:r>
            <a:r>
              <a:rPr lang="pt-BR" sz="28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poder moderador de Deus está sendo exercido atualmente.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— </a:t>
            </a:r>
            <a:r>
              <a:rPr lang="pt-BR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Manuscript</a:t>
            </a:r>
            <a:r>
              <a:rPr lang="pt-BR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Releases 19:382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pt-BR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Foi-me mostrado que o Espírito do Senhor está-Se retirando da Terra. </a:t>
            </a:r>
            <a:r>
              <a:rPr lang="pt-BR" sz="28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</a:t>
            </a:r>
            <a:r>
              <a:rPr lang="pt-BR" sz="2800" b="1" kern="1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poder mantenedor de Deus logo será recusado a todos os que continuam desrespeitando os Seus mandamentos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Os relatos de transações fraudulentas, homicídios e crimes de toda a espécie chegam até nós diariamente. </a:t>
            </a:r>
            <a:r>
              <a:rPr lang="pt-BR" sz="28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pt-BR" sz="2800" b="1" kern="100" dirty="0" err="1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iniqüidade</a:t>
            </a:r>
            <a:r>
              <a:rPr lang="pt-BR" sz="28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está-se tornando uma coisa tão comum que não ofende mais as suscetibilidades como em tempos passados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— Carta 258, 1907.</a:t>
            </a:r>
            <a:endParaRPr lang="pt-BR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CB9D963-4F66-08D2-BCF5-DE5D37AA374F}"/>
              </a:ext>
            </a:extLst>
          </p:cNvPr>
          <p:cNvSpPr txBox="1"/>
          <p:nvPr/>
        </p:nvSpPr>
        <p:spPr>
          <a:xfrm>
            <a:off x="442574" y="3007841"/>
            <a:ext cx="11306849" cy="3139321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b="1" dirty="0">
                <a:solidFill>
                  <a:schemeClr val="bg1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GRAÇAS AO PODER MODERADOR DE DEUS É QUE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b="1" dirty="0">
                <a:solidFill>
                  <a:srgbClr val="FFFF00"/>
                </a:solidFill>
                <a:latin typeface="Clarendon BT" panose="02040704040505020204" pitchFamily="18" charset="0"/>
              </a:rPr>
              <a:t>“ESTAMOS VIVOS”</a:t>
            </a:r>
            <a:endParaRPr lang="pt-BR" sz="4400" b="1" dirty="0">
              <a:solidFill>
                <a:srgbClr val="FFFF00"/>
              </a:solidFill>
              <a:latin typeface="Clarendon BT" panose="02040704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769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65AD3-DFE3-A3AF-D502-73E3B140F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: Pentágono 3">
            <a:extLst>
              <a:ext uri="{FF2B5EF4-FFF2-40B4-BE49-F238E27FC236}">
                <a16:creationId xmlns:a16="http://schemas.microsoft.com/office/drawing/2014/main" id="{787830C4-A4F9-74DE-62A1-5EAB43724896}"/>
              </a:ext>
            </a:extLst>
          </p:cNvPr>
          <p:cNvSpPr/>
          <p:nvPr/>
        </p:nvSpPr>
        <p:spPr>
          <a:xfrm>
            <a:off x="327051" y="427671"/>
            <a:ext cx="8987430" cy="5392037"/>
          </a:xfrm>
          <a:prstGeom prst="homePlate">
            <a:avLst>
              <a:gd name="adj" fmla="val 52941"/>
            </a:avLst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6B781D1-39FB-DB3F-5A9A-26F590B9FED0}"/>
              </a:ext>
            </a:extLst>
          </p:cNvPr>
          <p:cNvSpPr txBox="1"/>
          <p:nvPr/>
        </p:nvSpPr>
        <p:spPr>
          <a:xfrm>
            <a:off x="123987" y="1490008"/>
            <a:ext cx="898743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CAPITULO 02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larendon BT" panose="02040704040505020204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“Sinais de que Cristo voltará em breve”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40000"/>
                  <a:lumOff val="60000"/>
                </a:srgbClr>
              </a:solidFill>
              <a:effectLst/>
              <a:uLnTx/>
              <a:uFillTx/>
              <a:latin typeface="Clarendon BT" panose="02040704040505020204" pitchFamily="18" charset="0"/>
              <a:ea typeface="+mn-ea"/>
              <a:cs typeface="+mn-cs"/>
            </a:endParaRPr>
          </a:p>
        </p:txBody>
      </p:sp>
      <p:pic>
        <p:nvPicPr>
          <p:cNvPr id="2" name="Picture 2" descr="Jesus. Dos 13 aos 30 Anos PDF Francisco Klors Werneck">
            <a:extLst>
              <a:ext uri="{FF2B5EF4-FFF2-40B4-BE49-F238E27FC236}">
                <a16:creationId xmlns:a16="http://schemas.microsoft.com/office/drawing/2014/main" id="{ED043D1B-A946-5017-CA7F-ED921691A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786" y="1301124"/>
            <a:ext cx="2522931" cy="412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804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FF384-6E55-9331-F7E4-32B339A3E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A9423C2-646F-6FC5-1765-254ED96A8B4D}"/>
              </a:ext>
            </a:extLst>
          </p:cNvPr>
          <p:cNvSpPr txBox="1"/>
          <p:nvPr/>
        </p:nvSpPr>
        <p:spPr>
          <a:xfrm>
            <a:off x="1940257" y="674400"/>
            <a:ext cx="9946944" cy="550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32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Mesmo agora está ele</a:t>
            </a:r>
            <a:r>
              <a:rPr lang="pt-BR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(Satanás) </a:t>
            </a:r>
            <a:r>
              <a:rPr lang="pt-BR" sz="32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atividade. Nos acidentes e calamidades no mar e em terra, nos </a:t>
            </a:r>
            <a:r>
              <a:rPr lang="pt-BR" sz="32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grandes </a:t>
            </a:r>
            <a:r>
              <a:rPr lang="pt-BR" sz="3200" b="1" u="sng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incêndios</a:t>
            </a:r>
            <a:r>
              <a:rPr lang="pt-BR" sz="3200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nos violentos furacões e terríveis saraivadas, nas tempestades, inundações, </a:t>
            </a:r>
            <a:r>
              <a:rPr lang="pt-BR" sz="3200" b="1" u="sng" kern="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ciclones</a:t>
            </a:r>
            <a:r>
              <a:rPr lang="pt-BR" sz="3200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ressacas e terremotos, em toda parte e sob milhares de formas, </a:t>
            </a:r>
            <a:r>
              <a:rPr lang="pt-BR" sz="3200" b="1" u="sng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Satanás está exercendo o seu poder</a:t>
            </a:r>
            <a:r>
              <a:rPr lang="pt-BR" sz="3200" u="sng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pt-BR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Destrói a seara que está a amadurar, e seguem-se fome, angústia</a:t>
            </a:r>
            <a:r>
              <a:rPr lang="pt-BR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Comunica ao ar infecção mortal, e milhares perecem pela pestilência. </a:t>
            </a:r>
            <a:r>
              <a:rPr lang="pt-BR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Estas visitações devem tornar-se mais e mais </a:t>
            </a:r>
            <a:r>
              <a:rPr lang="pt-BR" sz="32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freqüentes</a:t>
            </a:r>
            <a:r>
              <a:rPr lang="pt-BR" sz="3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 desastrosas</a:t>
            </a:r>
            <a:r>
              <a:rPr lang="pt-BR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A destruição será tanto sobre o homem como sobre os animais.  </a:t>
            </a:r>
            <a:r>
              <a:rPr lang="pt-BR" sz="3200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Página 594</a:t>
            </a:r>
            <a:endParaRPr lang="pt-BR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Resultado de imagem para livro o grande conflito">
            <a:extLst>
              <a:ext uri="{FF2B5EF4-FFF2-40B4-BE49-F238E27FC236}">
                <a16:creationId xmlns:a16="http://schemas.microsoft.com/office/drawing/2014/main" id="{A54D2269-C0C1-41B0-98AC-9F81556AB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990867"/>
            <a:ext cx="1494502" cy="222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744201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9978CEA-8EFE-44B8-8666-CB54C70AA8D1}"/>
              </a:ext>
            </a:extLst>
          </p:cNvPr>
          <p:cNvSpPr txBox="1"/>
          <p:nvPr/>
        </p:nvSpPr>
        <p:spPr>
          <a:xfrm>
            <a:off x="409059" y="1204187"/>
            <a:ext cx="11340364" cy="47397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Deus tem um propósito </a:t>
            </a:r>
            <a:r>
              <a:rPr kumimoji="0" lang="pt-BR" alt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ao permitir que ocorram essas calamidades. </a:t>
            </a:r>
            <a:r>
              <a:rPr kumimoji="0" lang="pt-BR" alt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Elas constituem um de </a:t>
            </a:r>
            <a:r>
              <a:rPr kumimoji="0" lang="pt-BR" altLang="pt-BR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Seus meios </a:t>
            </a:r>
            <a:r>
              <a:rPr kumimoji="0" lang="pt-BR" altLang="pt-B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para </a:t>
            </a:r>
            <a:r>
              <a:rPr kumimoji="0" lang="pt-BR" alt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chamar homens e mulheres à razão.</a:t>
            </a:r>
            <a:r>
              <a:rPr kumimoji="0" lang="pt-BR" alt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pt-BR" alt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Mediante atuações incomuns pela Natureza, Deus expressará a instrumentalidades humanas em dúvida o que Ele revela claramente em Sua Palavra. </a:t>
            </a:r>
            <a:r>
              <a:rPr kumimoji="0" lang="pt-BR" alt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Manuscript</a:t>
            </a:r>
            <a:r>
              <a:rPr kumimoji="0" lang="pt-BR" alt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Releases, vol. 19, pág. 279.</a:t>
            </a:r>
            <a:endParaRPr kumimoji="0" lang="pt-BR" altLang="pt-B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2054CF7-A15E-188E-7933-E744E86BC036}"/>
              </a:ext>
            </a:extLst>
          </p:cNvPr>
          <p:cNvSpPr txBox="1"/>
          <p:nvPr/>
        </p:nvSpPr>
        <p:spPr>
          <a:xfrm>
            <a:off x="525462" y="341054"/>
            <a:ext cx="1114107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rgbClr val="0000CC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8 - “O Desígnio de Deus nas Calamidades” – </a:t>
            </a:r>
            <a:r>
              <a:rPr lang="pt-BR" sz="3600" dirty="0">
                <a:solidFill>
                  <a:srgbClr val="FF0000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P1-3</a:t>
            </a:r>
            <a:endParaRPr lang="pt-BR" sz="3600" dirty="0">
              <a:solidFill>
                <a:srgbClr val="FF0000"/>
              </a:solidFill>
              <a:latin typeface="Clarendon BT" panose="020407040405050202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3A263567-C665-E31B-5C24-9E3819B0EFC7}"/>
              </a:ext>
            </a:extLst>
          </p:cNvPr>
          <p:cNvSpPr txBox="1"/>
          <p:nvPr/>
        </p:nvSpPr>
        <p:spPr>
          <a:xfrm>
            <a:off x="1457937" y="4718752"/>
            <a:ext cx="9276123" cy="156966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chemeClr val="bg1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DEUS ESTÁ CHAMANDO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FF00"/>
                </a:solidFill>
                <a:latin typeface="Clarendon BT" panose="02040704040505020204" pitchFamily="18" charset="0"/>
              </a:rPr>
              <a:t>“NOSSA ATENÇÃO”</a:t>
            </a:r>
            <a:endParaRPr lang="pt-BR" sz="3200" b="1" dirty="0">
              <a:solidFill>
                <a:srgbClr val="FFFF00"/>
              </a:solidFill>
              <a:latin typeface="Clarendon BT" panose="02040704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4008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39C9D-9FAE-1F5D-D759-9E27743C4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337CD4E-E768-4E25-AFA4-5F7A22C32F53}"/>
              </a:ext>
            </a:extLst>
          </p:cNvPr>
          <p:cNvSpPr txBox="1"/>
          <p:nvPr/>
        </p:nvSpPr>
        <p:spPr>
          <a:xfrm>
            <a:off x="425817" y="1266181"/>
            <a:ext cx="11340364" cy="48320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Quão </a:t>
            </a:r>
            <a:r>
              <a:rPr kumimoji="0" lang="pt-BR" alt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freqüentemente</a:t>
            </a:r>
            <a:r>
              <a:rPr kumimoji="0" lang="pt-BR" alt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ouvimos de </a:t>
            </a: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terremotos</a:t>
            </a:r>
            <a:r>
              <a:rPr kumimoji="0" lang="pt-BR" alt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e </a:t>
            </a: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furacões</a:t>
            </a:r>
            <a:r>
              <a:rPr kumimoji="0" lang="pt-BR" alt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de </a:t>
            </a: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destruição pelo fogo </a:t>
            </a:r>
            <a:r>
              <a:rPr kumimoji="0" lang="pt-BR" alt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 </a:t>
            </a:r>
            <a:r>
              <a:rPr kumimoji="0" lang="pt-BR" alt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inundações</a:t>
            </a:r>
            <a:r>
              <a:rPr kumimoji="0" lang="pt-BR" alt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com grandes perdas de vidas e propriedades! </a:t>
            </a:r>
            <a:r>
              <a:rPr kumimoji="0" lang="pt-BR" altLang="pt-BR" sz="32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Aparentemente essas calamidades são caprichosos desencadeamentos de forças da Natureza, desorganizadas e desgovernadas</a:t>
            </a:r>
            <a:r>
              <a:rPr kumimoji="0" lang="pt-BR" alt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inteiramente fora do controle do homem</a:t>
            </a:r>
            <a:r>
              <a:rPr kumimoji="0" lang="pt-BR" alt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; </a:t>
            </a: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mas em todas elas pode </a:t>
            </a:r>
            <a:r>
              <a:rPr kumimoji="0" lang="pt-BR" alt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ler-se o propósito de Deus</a:t>
            </a:r>
            <a:r>
              <a:rPr kumimoji="0" lang="pt-BR" alt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pt-BR" alt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Elas estão entre os instrumentos pelos quais Ele busca </a:t>
            </a:r>
            <a:r>
              <a:rPr kumimoji="0" lang="pt-BR" alt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despertar a homens e mulheres para que sintam o perigo</a:t>
            </a:r>
            <a:r>
              <a:rPr kumimoji="0" lang="pt-BR" alt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pt-BR" alt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Profetas e Reis, pág. 277.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35E8617-E0CB-0304-4A94-EF0601542524}"/>
              </a:ext>
            </a:extLst>
          </p:cNvPr>
          <p:cNvSpPr txBox="1"/>
          <p:nvPr/>
        </p:nvSpPr>
        <p:spPr>
          <a:xfrm>
            <a:off x="525462" y="341054"/>
            <a:ext cx="1114107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0000CC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8 - “O Desígnio de Deus nas Calamidades” – </a:t>
            </a:r>
            <a:r>
              <a:rPr lang="pt-BR" sz="3200" dirty="0">
                <a:solidFill>
                  <a:srgbClr val="FF0000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P2-3</a:t>
            </a:r>
            <a:endParaRPr lang="pt-BR" sz="3200" b="1" dirty="0">
              <a:solidFill>
                <a:srgbClr val="FF0000"/>
              </a:solidFill>
              <a:latin typeface="Clarendon BT" panose="020407040405050202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A6DB419-206E-CA31-E3C9-1023B450E7F8}"/>
              </a:ext>
            </a:extLst>
          </p:cNvPr>
          <p:cNvSpPr txBox="1"/>
          <p:nvPr/>
        </p:nvSpPr>
        <p:spPr>
          <a:xfrm>
            <a:off x="1412702" y="2897397"/>
            <a:ext cx="9366593" cy="156966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chemeClr val="bg1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DEUS ESTÁ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FF00"/>
                </a:solidFill>
                <a:latin typeface="Clarendon BT" panose="02040704040505020204" pitchFamily="18" charset="0"/>
              </a:rPr>
              <a:t>“NO COMANDO DE TUDO”</a:t>
            </a:r>
            <a:endParaRPr lang="pt-BR" sz="3200" b="1" dirty="0">
              <a:solidFill>
                <a:srgbClr val="FFFF00"/>
              </a:solidFill>
              <a:latin typeface="Clarendon BT" panose="02040704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125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F5322-6848-75C8-3845-4B55CB7DE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BC70E09-B1D2-2A05-FF4C-7989B692B682}"/>
              </a:ext>
            </a:extLst>
          </p:cNvPr>
          <p:cNvSpPr txBox="1"/>
          <p:nvPr/>
        </p:nvSpPr>
        <p:spPr>
          <a:xfrm>
            <a:off x="433183" y="1176630"/>
            <a:ext cx="11141074" cy="4746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6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pragas de Deus </a:t>
            </a:r>
            <a:r>
              <a:rPr lang="pt-BR" sz="40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já estão caindo sobre a Terra</a:t>
            </a:r>
            <a:r>
              <a:rPr lang="pt-B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arrebatando os edifícios mais suntuosos como por </a:t>
            </a:r>
            <a:r>
              <a:rPr lang="pt-BR" sz="4000" kern="10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um sopro de </a:t>
            </a:r>
            <a:r>
              <a:rPr lang="pt-BR" sz="4400" b="1" kern="1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fogo do Céu</a:t>
            </a:r>
            <a:r>
              <a:rPr lang="pt-B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pt-BR" sz="40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Esses juízos não farão com que os cristãos professos caiam em si? </a:t>
            </a:r>
            <a:r>
              <a:rPr lang="pt-B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Deus permite que sobrevenham para que o </a:t>
            </a:r>
            <a:r>
              <a:rPr lang="pt-BR" sz="40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mundo se acautele,</a:t>
            </a:r>
            <a:r>
              <a:rPr lang="pt-B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para que os </a:t>
            </a:r>
            <a:r>
              <a:rPr lang="pt-BR" sz="4000" b="1" kern="100" dirty="0">
                <a:solidFill>
                  <a:srgbClr val="FF006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pecadores temam e tremam diante </a:t>
            </a:r>
            <a:r>
              <a:rPr lang="pt-BR" sz="4000" b="1" kern="100" dirty="0" err="1">
                <a:solidFill>
                  <a:srgbClr val="FF006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dEle</a:t>
            </a:r>
            <a:r>
              <a:rPr lang="pt-BR" sz="3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pt-BR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— </a:t>
            </a:r>
            <a:r>
              <a:rPr lang="pt-BR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Manuscript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Releases 3:311.</a:t>
            </a:r>
            <a:endParaRPr lang="pt-BR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0DAF060-B9DC-67B8-F311-9C615006A2C4}"/>
              </a:ext>
            </a:extLst>
          </p:cNvPr>
          <p:cNvSpPr txBox="1"/>
          <p:nvPr/>
        </p:nvSpPr>
        <p:spPr>
          <a:xfrm>
            <a:off x="433182" y="333717"/>
            <a:ext cx="1114107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0000CC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8 - “O Desígnio de Deus nas Calamidades” – </a:t>
            </a:r>
            <a:r>
              <a:rPr lang="pt-BR" sz="3200" dirty="0">
                <a:solidFill>
                  <a:srgbClr val="FF0000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P3-3</a:t>
            </a:r>
            <a:endParaRPr lang="pt-BR" sz="3200" b="1" dirty="0">
              <a:solidFill>
                <a:srgbClr val="FF0000"/>
              </a:solidFill>
              <a:latin typeface="Clarendon BT" panose="020407040405050202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018CAC6-0D89-928A-3F0E-4B3F70380377}"/>
              </a:ext>
            </a:extLst>
          </p:cNvPr>
          <p:cNvSpPr txBox="1"/>
          <p:nvPr/>
        </p:nvSpPr>
        <p:spPr>
          <a:xfrm>
            <a:off x="1415126" y="3923461"/>
            <a:ext cx="9361747" cy="156966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DEUS ESTÁ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FF00"/>
                </a:solidFill>
                <a:latin typeface="Clarendon BT" panose="02040704040505020204" pitchFamily="18" charset="0"/>
              </a:rPr>
              <a:t>“CHAMANDO NOSSA ATENÇÃO A TODO MOMENTO”</a:t>
            </a:r>
            <a:endParaRPr lang="pt-BR" b="1" dirty="0">
              <a:solidFill>
                <a:srgbClr val="FFFF00"/>
              </a:solidFill>
              <a:latin typeface="Clarendon BT" panose="02040704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902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CF35E-C8E6-7882-F82F-B8717CAE1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39B6716-32DF-1B83-21DC-AAB216078163}"/>
              </a:ext>
            </a:extLst>
          </p:cNvPr>
          <p:cNvSpPr txBox="1"/>
          <p:nvPr/>
        </p:nvSpPr>
        <p:spPr>
          <a:xfrm>
            <a:off x="653135" y="239105"/>
            <a:ext cx="1114107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0000CC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9 - “Os Eventos Futuros Estão nas Mãos do Senhor” – </a:t>
            </a:r>
            <a:r>
              <a:rPr lang="pt-BR" sz="3200" dirty="0">
                <a:solidFill>
                  <a:srgbClr val="FF0066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P1.3</a:t>
            </a:r>
            <a:endParaRPr lang="pt-BR" sz="3200" dirty="0">
              <a:solidFill>
                <a:srgbClr val="FF0066"/>
              </a:solidFill>
              <a:latin typeface="Clarendon BT" panose="020407040405050202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684F163-8959-2BA1-A3F8-1A29EFE68519}"/>
              </a:ext>
            </a:extLst>
          </p:cNvPr>
          <p:cNvSpPr txBox="1"/>
          <p:nvPr/>
        </p:nvSpPr>
        <p:spPr>
          <a:xfrm>
            <a:off x="525462" y="1512689"/>
            <a:ext cx="11268748" cy="42985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4800" b="1" kern="100" dirty="0">
                <a:solidFill>
                  <a:srgbClr val="FF006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mundo não está sem um governante</a:t>
            </a:r>
            <a:r>
              <a:rPr lang="pt-BR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pt-BR" sz="4800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programa dos sucessos futuros está nas mãos do Senhor</a:t>
            </a:r>
            <a:r>
              <a:rPr lang="pt-BR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pt-BR" sz="4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Majestade do Céu tem sob Sua direção o destino das nações e os negócios de Sua igreja. </a:t>
            </a:r>
            <a:r>
              <a:rPr lang="pt-B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— Testemunhos Seletos 2:352.</a:t>
            </a:r>
            <a:endParaRPr lang="pt-BR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83722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80EED-0005-4DB6-6162-82DDFC4CA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91B0634-9D99-8ECE-E04C-F7411B0C4260}"/>
              </a:ext>
            </a:extLst>
          </p:cNvPr>
          <p:cNvSpPr txBox="1"/>
          <p:nvPr/>
        </p:nvSpPr>
        <p:spPr>
          <a:xfrm>
            <a:off x="525462" y="192611"/>
            <a:ext cx="1114107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0000CC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9 - “Os Eventos Futuros Estão nas Mãos do Senhor” – </a:t>
            </a:r>
            <a:r>
              <a:rPr lang="pt-BR" sz="3200" dirty="0">
                <a:solidFill>
                  <a:srgbClr val="FF0066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P2.3</a:t>
            </a:r>
            <a:endParaRPr lang="pt-BR" sz="3200" b="1" dirty="0">
              <a:solidFill>
                <a:srgbClr val="FF0000"/>
              </a:solidFill>
              <a:latin typeface="Clarendon BT" panose="02040704040505020204" pitchFamily="18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17C8233-659E-EB74-84C6-4CEC13435401}"/>
              </a:ext>
            </a:extLst>
          </p:cNvPr>
          <p:cNvSpPr txBox="1"/>
          <p:nvPr/>
        </p:nvSpPr>
        <p:spPr>
          <a:xfrm>
            <a:off x="384874" y="994535"/>
            <a:ext cx="11422250" cy="58634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 grande obra de finalização nos </a:t>
            </a:r>
            <a:r>
              <a:rPr lang="pt-BR" sz="44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defrontaremos com perplexidades </a:t>
            </a:r>
            <a:r>
              <a:rPr lang="pt-B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 não saberemos contornar, mas não nos esqueçamos de </a:t>
            </a:r>
            <a:r>
              <a:rPr lang="pt-BR" sz="4400" b="1" i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Sinais de que Cristo voltará em breve </a:t>
            </a:r>
            <a:r>
              <a:rPr lang="pt-B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 as </a:t>
            </a:r>
            <a:r>
              <a:rPr lang="pt-BR" sz="4400" b="1" kern="100" dirty="0">
                <a:solidFill>
                  <a:srgbClr val="0000CC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três grandes potestades do Céu</a:t>
            </a:r>
            <a:r>
              <a:rPr lang="pt-B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44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estão atuando, que a divina mão está posta ao leme, e </a:t>
            </a:r>
            <a:r>
              <a:rPr lang="pt-BR" sz="4400" b="1" u="sng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Deus fará cumprir os Seus desígnios</a:t>
            </a:r>
            <a:r>
              <a:rPr lang="pt-BR" sz="44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pt-B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— 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Evangelismo, 65.</a:t>
            </a:r>
            <a:endParaRPr lang="pt-BR" sz="5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C60471E-6EA5-D42A-66E5-FBA263904C7C}"/>
              </a:ext>
            </a:extLst>
          </p:cNvPr>
          <p:cNvSpPr txBox="1"/>
          <p:nvPr/>
        </p:nvSpPr>
        <p:spPr>
          <a:xfrm>
            <a:off x="1337184" y="3429000"/>
            <a:ext cx="10023074" cy="1631216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DEUS </a:t>
            </a:r>
            <a:r>
              <a:rPr lang="pt-BR" sz="2800" b="1" dirty="0">
                <a:solidFill>
                  <a:srgbClr val="FFFF00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PAI</a:t>
            </a:r>
            <a:r>
              <a:rPr lang="pt-BR" sz="2800" b="1" dirty="0">
                <a:solidFill>
                  <a:schemeClr val="bg1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, DEUS FILHO E DEUS </a:t>
            </a:r>
            <a:r>
              <a:rPr lang="pt-BR" sz="2800" b="1" dirty="0">
                <a:solidFill>
                  <a:srgbClr val="FFFF00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ESPÍRITO SANTO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FF00"/>
                </a:solidFill>
                <a:latin typeface="Clarendon BT" panose="02040704040505020204" pitchFamily="18" charset="0"/>
              </a:rPr>
              <a:t>“JUNTOS ADMINISTRANDO OS ACONTECIMENTOS FINAIS”</a:t>
            </a:r>
            <a:endParaRPr lang="pt-BR" sz="2000" b="1" dirty="0">
              <a:solidFill>
                <a:srgbClr val="FFFF00"/>
              </a:solidFill>
              <a:latin typeface="Clarendon BT" panose="02040704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9273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5F599-2758-E614-03BD-5B604BF94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E28552B-907A-9B30-5F34-0CE104AC692F}"/>
              </a:ext>
            </a:extLst>
          </p:cNvPr>
          <p:cNvSpPr txBox="1"/>
          <p:nvPr/>
        </p:nvSpPr>
        <p:spPr>
          <a:xfrm>
            <a:off x="525462" y="177113"/>
            <a:ext cx="1114107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0000CC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9 - “Os Eventos Futuros Estão nas Mãos do Senhor” – </a:t>
            </a:r>
            <a:r>
              <a:rPr lang="pt-BR" sz="3200" dirty="0">
                <a:solidFill>
                  <a:srgbClr val="FF0066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p3.3</a:t>
            </a:r>
            <a:endParaRPr lang="pt-BR" sz="3200" b="1" dirty="0">
              <a:solidFill>
                <a:srgbClr val="FF0000"/>
              </a:solidFill>
              <a:latin typeface="Clarendon BT" panose="020407040405050202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E8D45EC-BA03-B124-0DB8-D6B0A29FEDF9}"/>
              </a:ext>
            </a:extLst>
          </p:cNvPr>
          <p:cNvSpPr txBox="1"/>
          <p:nvPr/>
        </p:nvSpPr>
        <p:spPr>
          <a:xfrm>
            <a:off x="451293" y="865217"/>
            <a:ext cx="11289411" cy="58706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Nos anais da história humana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o desenvolvimento das nações, o nascimento e queda dos impérios, aparecem como que dependendo da vontade e proeza do homem; a configuração dos acontecimentos parece determinada em grande medida pelo seu poder, ambição ou capricho. Mas na Palavra de Deus a cortina é afastada, e </a:t>
            </a:r>
            <a:r>
              <a:rPr lang="pt-BR" sz="32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podemos ver acima, para trás e pelos lados as partidas e contrapartidas do interesse, poder e paixões humanos — </a:t>
            </a:r>
            <a:r>
              <a:rPr lang="pt-BR" sz="32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instrumentalidades do Todo-misericordioso</a:t>
            </a:r>
            <a:r>
              <a:rPr lang="pt-BR" sz="32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— executando paciente e silenciosamente os conselhos de Sua própria vontade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pt-B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— Profetas e Reis, 499-500.</a:t>
            </a:r>
            <a:endParaRPr lang="pt-BR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9771258-9EC7-0CA4-82BC-C9C597C1D4FC}"/>
              </a:ext>
            </a:extLst>
          </p:cNvPr>
          <p:cNvSpPr txBox="1"/>
          <p:nvPr/>
        </p:nvSpPr>
        <p:spPr>
          <a:xfrm>
            <a:off x="1362187" y="2966526"/>
            <a:ext cx="9467622" cy="1200329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DEUS ESTÁ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FFFF00"/>
                </a:solidFill>
                <a:latin typeface="Clarendon BT" panose="02040704040505020204" pitchFamily="18" charset="0"/>
              </a:rPr>
              <a:t>“ADMINISTRANDO TODOS FATOS”</a:t>
            </a:r>
            <a:endParaRPr lang="pt-BR" sz="2000" b="1" dirty="0">
              <a:solidFill>
                <a:srgbClr val="FFFF00"/>
              </a:solidFill>
              <a:latin typeface="Clarendon BT" panose="02040704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3579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B550A-1DB8-7CA1-511D-88188B8E3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3A2966B-D0AC-A28C-E376-5B342CED8B73}"/>
              </a:ext>
            </a:extLst>
          </p:cNvPr>
          <p:cNvSpPr txBox="1"/>
          <p:nvPr/>
        </p:nvSpPr>
        <p:spPr>
          <a:xfrm>
            <a:off x="525462" y="240448"/>
            <a:ext cx="1114107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0000CC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10 - “Observados pelos OUTROS mundos habitados”</a:t>
            </a:r>
            <a:endParaRPr lang="pt-BR" sz="3200" b="1" dirty="0">
              <a:solidFill>
                <a:srgbClr val="FF0000"/>
              </a:solidFill>
              <a:latin typeface="Clarendon BT" panose="020407040405050202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42AC75E-3499-35C9-6F32-33FFC774C328}"/>
              </a:ext>
            </a:extLst>
          </p:cNvPr>
          <p:cNvSpPr txBox="1"/>
          <p:nvPr/>
        </p:nvSpPr>
        <p:spPr>
          <a:xfrm>
            <a:off x="416973" y="973679"/>
            <a:ext cx="11358052" cy="54462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Poupando a vida do primeiro homicida, </a:t>
            </a:r>
            <a:r>
              <a:rPr lang="pt-BR" sz="32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Deus apresentou diante de todo o Universo uma lição que dizia respeito ao grande conflito. 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... Foi o Seu intuito não somente abater a rebelião, mas demonstrar a todo o Universo a natureza da mesma. ... Os santos habitantes de outros mundos estavam a observar com o mais profundo interesse os acontecimentos que se desenrolavam na Terra. ...</a:t>
            </a:r>
            <a:endParaRPr lang="pt-BR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Deus tem consigo a simpatia e aprovação do Universo inteiro, enquanto passo a passo Seu grande plano avança para o completo cumprimento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pt-B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— Patriarcas e Profetas, 78-79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pt-BR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5088848-6F87-B006-54AA-D3E5F33188CB}"/>
              </a:ext>
            </a:extLst>
          </p:cNvPr>
          <p:cNvSpPr txBox="1"/>
          <p:nvPr/>
        </p:nvSpPr>
        <p:spPr>
          <a:xfrm>
            <a:off x="1548351" y="3429000"/>
            <a:ext cx="9579434" cy="156966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SOMOS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FF00"/>
                </a:solidFill>
                <a:latin typeface="Clarendon BT" panose="02040704040505020204" pitchFamily="18" charset="0"/>
              </a:rPr>
              <a:t>“O GRANDE LABORATÓRIO PARA TODO O UNIVERSO”</a:t>
            </a:r>
            <a:endParaRPr lang="pt-BR" b="1" dirty="0">
              <a:solidFill>
                <a:srgbClr val="FFFF00"/>
              </a:solidFill>
              <a:latin typeface="Clarendon BT" panose="02040704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3186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B6E36-F9E4-E4A2-EDCF-EE3CDA6F3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2C84ABD-BB80-14F9-85FF-DC9B20348B52}"/>
              </a:ext>
            </a:extLst>
          </p:cNvPr>
          <p:cNvSpPr txBox="1"/>
          <p:nvPr/>
        </p:nvSpPr>
        <p:spPr>
          <a:xfrm>
            <a:off x="525462" y="240448"/>
            <a:ext cx="1114107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0000CC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10 - “Observados pelos OUTROS mundos habitados”</a:t>
            </a:r>
            <a:endParaRPr lang="pt-BR" sz="3200" b="1" dirty="0">
              <a:solidFill>
                <a:srgbClr val="FF0000"/>
              </a:solidFill>
              <a:latin typeface="Clarendon BT" panose="020407040405050202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560C522-ACE4-4303-C89E-CA5D13EFB19D}"/>
              </a:ext>
            </a:extLst>
          </p:cNvPr>
          <p:cNvSpPr txBox="1"/>
          <p:nvPr/>
        </p:nvSpPr>
        <p:spPr>
          <a:xfrm>
            <a:off x="416973" y="1144158"/>
            <a:ext cx="11358052" cy="52606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</a:t>
            </a:r>
            <a:r>
              <a:rPr lang="pt-BR" sz="3600" b="1" kern="100" dirty="0">
                <a:solidFill>
                  <a:srgbClr val="FF006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ato de Cristo ao morrer </a:t>
            </a:r>
            <a:r>
              <a:rPr lang="pt-BR" sz="3200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pela salvação do homem, não somente tornaria o Céu acessível à humanidade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mas </a:t>
            </a:r>
            <a:r>
              <a:rPr lang="pt-BR" sz="32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perante todo o Universo justificaria a Deus e Seu Filho, em Seu trato com a rebelião de Satanás.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— </a:t>
            </a:r>
            <a:r>
              <a:rPr lang="pt-B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Patriarcas e Profetas, 69.</a:t>
            </a:r>
            <a:endParaRPr lang="pt-B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Todo o Universo está observando com inexprimível interesse as cenas finais da grande controvérsia entre o bem e o mal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— </a:t>
            </a:r>
            <a:r>
              <a:rPr lang="pt-BR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Profetas e Reis, 148. </a:t>
            </a:r>
            <a:endParaRPr lang="pt-BR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solidFill>
                  <a:srgbClr val="0000CC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Nosso pequenino mundo é o livro de estudo do Universo</a:t>
            </a:r>
            <a:r>
              <a:rPr lang="pt-BR" sz="32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— O Desejado de Todas as Nações, 19.</a:t>
            </a:r>
            <a:endParaRPr lang="pt-BR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2AFBC47-4D83-7E61-14AC-A24B7BB383E5}"/>
              </a:ext>
            </a:extLst>
          </p:cNvPr>
          <p:cNvSpPr txBox="1"/>
          <p:nvPr/>
        </p:nvSpPr>
        <p:spPr>
          <a:xfrm>
            <a:off x="1205543" y="3793866"/>
            <a:ext cx="9780911" cy="156966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A MORTE DE JESUS NA CRUZ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rgbClr val="FFFF00"/>
                </a:solidFill>
                <a:latin typeface="Clarendon BT" panose="02040704040505020204" pitchFamily="18" charset="0"/>
              </a:rPr>
              <a:t>“BENEFICIA A TODOS OS HABITANTES DO UNIVERSO”</a:t>
            </a:r>
            <a:endParaRPr lang="pt-BR" b="1" dirty="0">
              <a:solidFill>
                <a:srgbClr val="FFFF00"/>
              </a:solidFill>
              <a:latin typeface="Clarendon BT" panose="02040704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734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93955-F144-530D-7C70-769F4055F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57B7D65-5E41-84F4-F609-3FE9406A99C1}"/>
              </a:ext>
            </a:extLst>
          </p:cNvPr>
          <p:cNvSpPr txBox="1"/>
          <p:nvPr/>
        </p:nvSpPr>
        <p:spPr>
          <a:xfrm>
            <a:off x="3134590" y="674400"/>
            <a:ext cx="8721819" cy="550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larendon BT" panose="02040704040505020204" pitchFamily="18" charset="0"/>
                <a:ea typeface="Calibri" panose="020F0502020204030204" pitchFamily="34" charset="0"/>
                <a:cs typeface="+mn-cs"/>
              </a:rPr>
              <a:t>“...</a:t>
            </a: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larendon BT" panose="02040704040505020204" pitchFamily="18" charset="0"/>
                <a:ea typeface="Calibri" panose="020F0502020204030204" pitchFamily="34" charset="0"/>
                <a:cs typeface="+mn-cs"/>
              </a:rPr>
              <a:t>nação contra nação...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larendon BT" panose="02040704040505020204" pitchFamily="18" charset="0"/>
                <a:ea typeface="Calibri" panose="020F0502020204030204" pitchFamily="34" charset="0"/>
                <a:cs typeface="+mn-cs"/>
              </a:rPr>
              <a:t>...Grandes terremotos</a:t>
            </a: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larendon BT" panose="02040704040505020204" pitchFamily="18" charset="0"/>
                <a:ea typeface="Calibri" panose="020F0502020204030204" pitchFamily="34" charset="0"/>
                <a:cs typeface="+mn-cs"/>
              </a:rPr>
              <a:t>..”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“...</a:t>
            </a: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Epidemias, fome..</a:t>
            </a: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...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...Coisas espantosas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...Mar com ondas agitadas</a:t>
            </a:r>
            <a:r>
              <a:rPr kumimoji="0" lang="pt-BR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“FOGO + INUNDAÇÕES”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81E821E-C043-FFDD-11BB-CC57C89638BB}"/>
              </a:ext>
            </a:extLst>
          </p:cNvPr>
          <p:cNvSpPr txBox="1"/>
          <p:nvPr/>
        </p:nvSpPr>
        <p:spPr>
          <a:xfrm>
            <a:off x="211605" y="2830477"/>
            <a:ext cx="322901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RESUMO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62393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841BB-EB5A-A393-CED9-46CFCC940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DRE JOÃO CARLOS - MEDITAÇÃO DA PALAVRA: O SERMÃO DA MONTANHA">
            <a:extLst>
              <a:ext uri="{FF2B5EF4-FFF2-40B4-BE49-F238E27FC236}">
                <a16:creationId xmlns:a16="http://schemas.microsoft.com/office/drawing/2014/main" id="{C4D2FC89-7A8B-2348-304C-92EF55462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58"/>
            <a:ext cx="121920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8CF7F5E-FCAF-BEF6-7E8E-103C8504F689}"/>
              </a:ext>
            </a:extLst>
          </p:cNvPr>
          <p:cNvSpPr txBox="1"/>
          <p:nvPr/>
        </p:nvSpPr>
        <p:spPr>
          <a:xfrm>
            <a:off x="154984" y="265732"/>
            <a:ext cx="7222209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4000" dirty="0">
                <a:solidFill>
                  <a:schemeClr val="tx1"/>
                </a:solidFill>
              </a:rPr>
              <a:t>Jesus no Monte das Oliveiras</a:t>
            </a:r>
          </a:p>
          <a:p>
            <a:pPr algn="ctr"/>
            <a:r>
              <a:rPr lang="pt-BR" sz="4000" dirty="0">
                <a:solidFill>
                  <a:schemeClr val="tx1"/>
                </a:solidFill>
              </a:rPr>
              <a:t>Falou sobre os eventos finais </a:t>
            </a:r>
          </a:p>
        </p:txBody>
      </p:sp>
    </p:spTree>
    <p:extLst>
      <p:ext uri="{BB962C8B-B14F-4D97-AF65-F5344CB8AC3E}">
        <p14:creationId xmlns:p14="http://schemas.microsoft.com/office/powerpoint/2010/main" val="3869603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7E93763B-B75A-FBCF-3495-6AE2EA524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2" y="920621"/>
            <a:ext cx="10290175" cy="501675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larendon BT" pitchFamily="18" charset="0"/>
                <a:ea typeface="+mn-ea"/>
                <a:cs typeface="+mn-cs"/>
              </a:rPr>
              <a:t>Lucas 21:28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arendon BT" pitchFamily="18" charset="0"/>
                <a:ea typeface="+mn-ea"/>
                <a:cs typeface="+mn-cs"/>
              </a:rPr>
              <a:t>“</a:t>
            </a:r>
            <a:r>
              <a:rPr kumimoji="0" lang="pt-BR" altLang="pt-BR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arendon BT" pitchFamily="18" charset="0"/>
                <a:ea typeface="+mn-ea"/>
                <a:cs typeface="+mn-cs"/>
              </a:rPr>
              <a:t>Ora, quando estas coisas começarem a acontecer</a:t>
            </a:r>
            <a:r>
              <a:rPr kumimoji="0" lang="pt-BR" alt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arendon BT" pitchFamily="18" charset="0"/>
                <a:ea typeface="+mn-ea"/>
                <a:cs typeface="+mn-cs"/>
              </a:rPr>
              <a:t>, </a:t>
            </a:r>
            <a:r>
              <a:rPr kumimoji="0" lang="pt-BR" alt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larendon BT" pitchFamily="18" charset="0"/>
                <a:ea typeface="+mn-ea"/>
                <a:cs typeface="+mn-cs"/>
              </a:rPr>
              <a:t>levantem-se</a:t>
            </a:r>
            <a:r>
              <a:rPr kumimoji="0" lang="pt-BR" alt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larendon BT" pitchFamily="18" charset="0"/>
                <a:ea typeface="+mn-ea"/>
                <a:cs typeface="+mn-cs"/>
              </a:rPr>
              <a:t> e </a:t>
            </a:r>
            <a:r>
              <a:rPr kumimoji="0" lang="pt-BR" alt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larendon BT" pitchFamily="18" charset="0"/>
                <a:ea typeface="+mn-ea"/>
                <a:cs typeface="+mn-cs"/>
              </a:rPr>
              <a:t>fiquem de cabeça erguida</a:t>
            </a:r>
            <a:r>
              <a:rPr kumimoji="0" lang="pt-BR" alt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larendon BT" pitchFamily="18" charset="0"/>
                <a:ea typeface="+mn-ea"/>
                <a:cs typeface="+mn-cs"/>
              </a:rPr>
              <a:t>, </a:t>
            </a:r>
            <a:r>
              <a:rPr kumimoji="0" lang="pt-BR" altLang="pt-BR" sz="4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larendon BT" pitchFamily="18" charset="0"/>
                <a:ea typeface="+mn-ea"/>
                <a:cs typeface="+mn-cs"/>
              </a:rPr>
              <a:t>porque a redenção de vocês se aproxima</a:t>
            </a:r>
            <a:r>
              <a:rPr kumimoji="0" lang="pt-BR" alt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larendon BT" pitchFamily="18" charset="0"/>
                <a:ea typeface="+mn-ea"/>
                <a:cs typeface="+mn-cs"/>
              </a:rPr>
              <a:t>”</a:t>
            </a:r>
            <a:endParaRPr kumimoji="0" lang="pt-BR" altLang="pt-BR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larendon BT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Portal EBD - Lição 13 - Haverá uma segunda vinda de Jesus? II">
            <a:extLst>
              <a:ext uri="{FF2B5EF4-FFF2-40B4-BE49-F238E27FC236}">
                <a16:creationId xmlns:a16="http://schemas.microsoft.com/office/drawing/2014/main" id="{D043DACE-2461-A6C1-0E8B-BF8379A7C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429929"/>
            <a:ext cx="115633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BB2BEEA-68E4-103B-725F-8A2BF570DE73}"/>
              </a:ext>
            </a:extLst>
          </p:cNvPr>
          <p:cNvSpPr txBox="1"/>
          <p:nvPr/>
        </p:nvSpPr>
        <p:spPr>
          <a:xfrm>
            <a:off x="735496" y="3599481"/>
            <a:ext cx="10721008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larendon BT" panose="02040704040505020204" pitchFamily="18" charset="0"/>
                <a:ea typeface="Times New Roman" panose="02020603050405020304" pitchFamily="18" charset="0"/>
                <a:cs typeface="+mn-cs"/>
              </a:rPr>
              <a:t>O tempo da volta de Jesus</a:t>
            </a: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arendon BT" panose="02040704040505020204" pitchFamily="18" charset="0"/>
                <a:ea typeface="Times New Roman" panose="02020603050405020304" pitchFamily="18" charset="0"/>
                <a:cs typeface="+mn-cs"/>
              </a:rPr>
              <a:t>,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arendon BT" panose="02040704040505020204" pitchFamily="18" charset="0"/>
                <a:ea typeface="Times New Roman" panose="02020603050405020304" pitchFamily="18" charset="0"/>
                <a:cs typeface="+mn-cs"/>
              </a:rPr>
              <a:t>está </a:t>
            </a:r>
            <a:r>
              <a:rPr kumimoji="0" lang="pt-BR" sz="5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larendon BT" panose="02040704040505020204" pitchFamily="18" charset="0"/>
                <a:ea typeface="Times New Roman" panose="02020603050405020304" pitchFamily="18" charset="0"/>
                <a:cs typeface="+mn-cs"/>
              </a:rPr>
              <a:t>muitíssimo próximo</a:t>
            </a: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arendon BT" panose="02040704040505020204" pitchFamily="18" charset="0"/>
                <a:ea typeface="Times New Roman" panose="02020603050405020304" pitchFamily="18" charset="0"/>
                <a:cs typeface="+mn-cs"/>
              </a:rPr>
              <a:t>, 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larendon BT" panose="02040704040505020204" pitchFamily="18" charset="0"/>
                <a:ea typeface="Times New Roman" panose="02020603050405020304" pitchFamily="18" charset="0"/>
                <a:cs typeface="+mn-cs"/>
              </a:rPr>
              <a:t>mais do que imaginamos</a:t>
            </a:r>
            <a:r>
              <a:rPr kumimoji="0" lang="pt-B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larendon BT" panose="020407040405050202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pt-B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6425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CA6A0-2566-42BA-4094-4D9C5D3BC0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HEGOU A HORA: O Sonho de Daniel 2">
            <a:extLst>
              <a:ext uri="{FF2B5EF4-FFF2-40B4-BE49-F238E27FC236}">
                <a16:creationId xmlns:a16="http://schemas.microsoft.com/office/drawing/2014/main" id="{307EDF4B-B851-556C-8DF4-1FE9A7376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13" y="2848002"/>
            <a:ext cx="4885896" cy="366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D3BF08F-656C-6E38-285A-C09E3F9E54B5}"/>
              </a:ext>
            </a:extLst>
          </p:cNvPr>
          <p:cNvSpPr txBox="1"/>
          <p:nvPr/>
        </p:nvSpPr>
        <p:spPr>
          <a:xfrm>
            <a:off x="628935" y="150126"/>
            <a:ext cx="11039897" cy="2616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Daniel 2:44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“Mas,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 dias desses reis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 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Deus do céu levantará um reino que jamais será destruído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 que não passará a outro povo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......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 ele mesmo subsistirá para sempre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.”</a:t>
            </a:r>
          </a:p>
        </p:txBody>
      </p:sp>
      <p:pic>
        <p:nvPicPr>
          <p:cNvPr id="1026" name="Picture 2" descr="Daniel 2: Daniel 2 Statue with Stone">
            <a:extLst>
              <a:ext uri="{FF2B5EF4-FFF2-40B4-BE49-F238E27FC236}">
                <a16:creationId xmlns:a16="http://schemas.microsoft.com/office/drawing/2014/main" id="{4B18413B-A64E-11CD-3173-61B36F1BF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70" y="2823260"/>
            <a:ext cx="4836098" cy="362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385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O futuro em uma estátua - um sonho que revelou o fim de tudo">
            <a:extLst>
              <a:ext uri="{FF2B5EF4-FFF2-40B4-BE49-F238E27FC236}">
                <a16:creationId xmlns:a16="http://schemas.microsoft.com/office/drawing/2014/main" id="{335A352A-EFF6-C322-EAB7-7D906021B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4E3E7E19-8186-6FA4-4881-C357CAFFF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4192588"/>
            <a:ext cx="11423650" cy="193833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“....Certamente venho sem demora.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Amém!</a:t>
            </a:r>
            <a:r>
              <a:rPr kumimoji="0" lang="pt-BR" altLang="pt-BR" sz="4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 Vem, Senhor Jesus”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680286A-23C8-9415-6EBD-2C0FAD52B4EE}"/>
              </a:ext>
            </a:extLst>
          </p:cNvPr>
          <p:cNvSpPr txBox="1"/>
          <p:nvPr/>
        </p:nvSpPr>
        <p:spPr>
          <a:xfrm>
            <a:off x="5630863" y="155575"/>
            <a:ext cx="6197600" cy="7699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larendon BT" panose="02040704040505020204" pitchFamily="18" charset="0"/>
                <a:ea typeface="+mn-ea"/>
                <a:cs typeface="+mn-cs"/>
              </a:rPr>
              <a:t>Apocalipse 22:20</a:t>
            </a:r>
          </a:p>
        </p:txBody>
      </p:sp>
    </p:spTree>
    <p:extLst>
      <p:ext uri="{BB962C8B-B14F-4D97-AF65-F5344CB8AC3E}">
        <p14:creationId xmlns:p14="http://schemas.microsoft.com/office/powerpoint/2010/main" val="37875719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>
            <a:extLst>
              <a:ext uri="{FF2B5EF4-FFF2-40B4-BE49-F238E27FC236}">
                <a16:creationId xmlns:a16="http://schemas.microsoft.com/office/drawing/2014/main" id="{48DB5A45-6EA8-A6FE-3F3C-7EECDB8E3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2" y="853026"/>
            <a:ext cx="10290175" cy="44627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larendon BT" pitchFamily="18" charset="0"/>
                <a:ea typeface="+mn-ea"/>
                <a:cs typeface="+mn-cs"/>
              </a:rPr>
              <a:t>Mateus 24:13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7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larendon BT" pitchFamily="18" charset="0"/>
                <a:ea typeface="+mn-ea"/>
                <a:cs typeface="+mn-cs"/>
              </a:rPr>
              <a:t>“Aquele, porém, que perseverar até o fim, </a:t>
            </a:r>
            <a:r>
              <a:rPr kumimoji="0" lang="pt-BR" altLang="pt-BR" sz="7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larendon BT" pitchFamily="18" charset="0"/>
                <a:ea typeface="+mn-ea"/>
                <a:cs typeface="+mn-cs"/>
              </a:rPr>
              <a:t>ESSE SERÁ SALVO</a:t>
            </a:r>
            <a:r>
              <a:rPr kumimoji="0" lang="pt-BR" altLang="pt-BR" sz="72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larendon BT" pitchFamily="18" charset="0"/>
                <a:ea typeface="+mn-ea"/>
                <a:cs typeface="+mn-cs"/>
              </a:rPr>
              <a:t>”</a:t>
            </a:r>
          </a:p>
        </p:txBody>
      </p:sp>
    </p:spTree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3B0108D-E611-D47E-D7C6-DE71A23ECE54}"/>
              </a:ext>
            </a:extLst>
          </p:cNvPr>
          <p:cNvSpPr txBox="1"/>
          <p:nvPr/>
        </p:nvSpPr>
        <p:spPr>
          <a:xfrm>
            <a:off x="437692" y="533382"/>
            <a:ext cx="11316615" cy="57246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ESTE MOMENTO É UM TEMPO ESPECIAL PARA</a:t>
            </a: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ource sans pro" panose="020B0503030403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Buscar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o “REINO”  em primeiro lugar.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Ter FÉ 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no sacrifício de Jesus em nosso lugar.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Obedecer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e guardar os mandamentos de Deus.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Estudar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a Bíblia diariamente.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Ler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os livros do 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3D03CF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“Espirito de Profecia”.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srgbClr val="3D03CF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Manter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profunda comunhão com o Céu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,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Uma vida 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CONTÍNUA de FÉ, ORAÇÃO E 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AÇÃO.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D098286B-4C44-BD82-9668-46490D32E218}"/>
              </a:ext>
            </a:extLst>
          </p:cNvPr>
          <p:cNvSpPr/>
          <p:nvPr/>
        </p:nvSpPr>
        <p:spPr>
          <a:xfrm>
            <a:off x="841375" y="557213"/>
            <a:ext cx="10987088" cy="5167312"/>
          </a:xfrm>
          <a:prstGeom prst="wedgeRoundRect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ângulo 3">
            <a:extLst>
              <a:ext uri="{FF2B5EF4-FFF2-40B4-BE49-F238E27FC236}">
                <a16:creationId xmlns:a16="http://schemas.microsoft.com/office/drawing/2014/main" id="{353C7273-4184-A7C3-5198-3914F61E6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7975" y="877888"/>
            <a:ext cx="9036050" cy="378565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pt-BR" altLang="pt-BR" sz="8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FIM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pt-BR" altLang="pt-BR" sz="8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Obrigado a todos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pt-BR" altLang="pt-BR" sz="7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Excelente semana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0F81A-F122-80A3-AE3F-222632317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em Destruiu O Templo De Jerusalém No Ano 70">
            <a:extLst>
              <a:ext uri="{FF2B5EF4-FFF2-40B4-BE49-F238E27FC236}">
                <a16:creationId xmlns:a16="http://schemas.microsoft.com/office/drawing/2014/main" id="{C86E8805-70F5-C197-5C7E-DEEED1B05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9BA5F9A-F82F-8A62-9D5D-D72351B8D1D1}"/>
              </a:ext>
            </a:extLst>
          </p:cNvPr>
          <p:cNvSpPr txBox="1"/>
          <p:nvPr/>
        </p:nvSpPr>
        <p:spPr>
          <a:xfrm>
            <a:off x="728421" y="4307349"/>
            <a:ext cx="1099531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5400" dirty="0">
                <a:solidFill>
                  <a:schemeClr val="bg1"/>
                </a:solidFill>
              </a:rPr>
              <a:t>Mateus 24 – Marcos 13 – Lucas 21</a:t>
            </a:r>
          </a:p>
          <a:p>
            <a:pPr algn="ctr"/>
            <a:r>
              <a:rPr lang="pt-BR" sz="5400" dirty="0">
                <a:solidFill>
                  <a:schemeClr val="bg1"/>
                </a:solidFill>
              </a:rPr>
              <a:t>“Não ficará pedra sobre pedras.....”</a:t>
            </a:r>
          </a:p>
        </p:txBody>
      </p:sp>
    </p:spTree>
    <p:extLst>
      <p:ext uri="{BB962C8B-B14F-4D97-AF65-F5344CB8AC3E}">
        <p14:creationId xmlns:p14="http://schemas.microsoft.com/office/powerpoint/2010/main" val="178374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6F50C47E-5959-4626-8A86-134C727A68F7}"/>
              </a:ext>
            </a:extLst>
          </p:cNvPr>
          <p:cNvSpPr txBox="1"/>
          <p:nvPr/>
        </p:nvSpPr>
        <p:spPr>
          <a:xfrm>
            <a:off x="6378847" y="428179"/>
            <a:ext cx="519982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Mateus 24:6 e 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dirty="0">
                <a:solidFill>
                  <a:prstClr val="black"/>
                </a:solidFill>
                <a:latin typeface="Calibri" panose="020F0502020204030204"/>
              </a:rPr>
              <a:t>Guerras – Fomes - Terremotos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9276D31-883B-41F0-A9B8-2B6594A3AE5B}"/>
              </a:ext>
            </a:extLst>
          </p:cNvPr>
          <p:cNvSpPr txBox="1"/>
          <p:nvPr/>
        </p:nvSpPr>
        <p:spPr>
          <a:xfrm>
            <a:off x="1632105" y="1781289"/>
            <a:ext cx="9253367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Lucas 21:9 a 11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600" dirty="0">
                <a:solidFill>
                  <a:prstClr val="black"/>
                </a:solidFill>
                <a:latin typeface="Calibri" panose="020F0502020204030204"/>
              </a:rPr>
              <a:t>Guerras – </a:t>
            </a:r>
            <a:r>
              <a:rPr lang="pt-BR" sz="3600" dirty="0">
                <a:solidFill>
                  <a:srgbClr val="0000CC"/>
                </a:solidFill>
                <a:latin typeface="Calibri" panose="020F0502020204030204"/>
              </a:rPr>
              <a:t>Revoluções</a:t>
            </a:r>
            <a:r>
              <a:rPr lang="pt-BR" sz="3600" dirty="0">
                <a:solidFill>
                  <a:prstClr val="black"/>
                </a:solidFill>
                <a:latin typeface="Calibri" panose="020F0502020204030204"/>
              </a:rPr>
              <a:t> – Terremotos – </a:t>
            </a:r>
            <a:r>
              <a:rPr lang="pt-BR" sz="3600" dirty="0">
                <a:solidFill>
                  <a:srgbClr val="0000CC"/>
                </a:solidFill>
                <a:latin typeface="Calibri" panose="020F0502020204030204"/>
              </a:rPr>
              <a:t>Epidemias</a:t>
            </a:r>
            <a:r>
              <a:rPr lang="pt-BR" sz="36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Coisas espantosas 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Grandes sinais </a:t>
            </a:r>
            <a:r>
              <a:rPr lang="pt-BR" sz="3600" dirty="0">
                <a:solidFill>
                  <a:srgbClr val="0000CC"/>
                </a:solidFill>
                <a:latin typeface="Calibri" panose="020F0502020204030204"/>
              </a:rPr>
              <a:t>do céu</a:t>
            </a:r>
            <a:r>
              <a:rPr kumimoji="0" lang="pt-BR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C196DD7-7B65-4AC0-8112-1E19A3429746}"/>
              </a:ext>
            </a:extLst>
          </p:cNvPr>
          <p:cNvSpPr txBox="1"/>
          <p:nvPr/>
        </p:nvSpPr>
        <p:spPr>
          <a:xfrm>
            <a:off x="796989" y="3701039"/>
            <a:ext cx="10781678" cy="2431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Lucas 21:25 e 26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>
                <a:solidFill>
                  <a:srgbClr val="FF0000"/>
                </a:solidFill>
                <a:latin typeface="Calibri" panose="020F0502020204030204"/>
              </a:rPr>
              <a:t>Sinais no sol, na lua e nas estrelas, Angústia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Perplexidades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por causa do bramido do mar e das ondas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dirty="0">
                <a:solidFill>
                  <a:prstClr val="black"/>
                </a:solidFill>
                <a:latin typeface="Calibri" panose="020F0502020204030204"/>
              </a:rPr>
              <a:t>As </a:t>
            </a:r>
            <a:r>
              <a:rPr lang="pt-BR" sz="28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pessoas desmaiarão de terror </a:t>
            </a:r>
            <a:r>
              <a:rPr lang="pt-BR" sz="2800" dirty="0">
                <a:solidFill>
                  <a:prstClr val="black"/>
                </a:solidFill>
                <a:latin typeface="Calibri" panose="020F0502020204030204"/>
              </a:rPr>
              <a:t>das coisas que sobrevirão ao mundo.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 poderes dos céus serão abalados.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CC8A3F9-B555-72BB-9733-B8B01671CBF3}"/>
              </a:ext>
            </a:extLst>
          </p:cNvPr>
          <p:cNvSpPr txBox="1"/>
          <p:nvPr/>
        </p:nvSpPr>
        <p:spPr>
          <a:xfrm>
            <a:off x="613333" y="366623"/>
            <a:ext cx="5645456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000" dirty="0">
                <a:solidFill>
                  <a:prstClr val="black"/>
                </a:solidFill>
                <a:latin typeface="Calibri" panose="020F0502020204030204"/>
              </a:rPr>
              <a:t>Marcos 13:7 e 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Guerras – Terremotos – Fomes </a:t>
            </a:r>
            <a:r>
              <a:rPr kumimoji="0" lang="pt-B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634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F644E-9BFF-D39F-75BF-44F4909336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88AF7F1-8BA2-989F-37C2-7139C6362D19}"/>
              </a:ext>
            </a:extLst>
          </p:cNvPr>
          <p:cNvSpPr txBox="1"/>
          <p:nvPr/>
        </p:nvSpPr>
        <p:spPr>
          <a:xfrm>
            <a:off x="416974" y="208108"/>
            <a:ext cx="11141075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rgbClr val="0000CC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1 - “Sinais na Terra”</a:t>
            </a:r>
            <a:endParaRPr lang="pt-BR" sz="5400" b="1" dirty="0">
              <a:solidFill>
                <a:srgbClr val="FF0000"/>
              </a:solidFill>
              <a:latin typeface="Clarendon BT" panose="020407040405050202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CDEB18B-F28C-FD32-1948-8B6041BACAF0}"/>
              </a:ext>
            </a:extLst>
          </p:cNvPr>
          <p:cNvSpPr txBox="1"/>
          <p:nvPr/>
        </p:nvSpPr>
        <p:spPr>
          <a:xfrm>
            <a:off x="416974" y="1610688"/>
            <a:ext cx="11141074" cy="4443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nações estão agitadas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pt-BR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Tempos de perplexidade se acham diante de nós.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 coração dos homens está desmaiando de terror das coisas que sobrevirão ao mundo. Mas os que </a:t>
            </a:r>
            <a:r>
              <a:rPr lang="pt-BR" sz="2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crêem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em Deus ouvirão Sua voz em meio à tormenta, dizendo: “Sou Eu. Não temais.” —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</a:t>
            </a:r>
            <a:r>
              <a:rPr lang="pt-BR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Signs</a:t>
            </a:r>
            <a:r>
              <a:rPr lang="pt-B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pt-B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</a:t>
            </a:r>
            <a:r>
              <a:rPr lang="pt-B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Times, 9 de Outubro de 1901.</a:t>
            </a:r>
            <a:endParaRPr lang="pt-BR" sz="3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Estranha e momentosa </a:t>
            </a:r>
            <a:r>
              <a:rPr lang="pt-BR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história está sendo registrada nos livros do Céu 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— eventos que, segundo foi declarado, precederiam de perto o grande dia de Deus. </a:t>
            </a:r>
            <a:r>
              <a:rPr lang="pt-BR" sz="32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Tudo no mundo está em agitação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—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Manuscript</a:t>
            </a:r>
            <a:r>
              <a:rPr lang="pt-BR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Releases 3:313.</a:t>
            </a:r>
            <a:endParaRPr lang="pt-BR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6EEDB2C-A0E3-97B1-247A-B8620C121FD6}"/>
              </a:ext>
            </a:extLst>
          </p:cNvPr>
          <p:cNvSpPr txBox="1"/>
          <p:nvPr/>
        </p:nvSpPr>
        <p:spPr>
          <a:xfrm>
            <a:off x="1252039" y="2875002"/>
            <a:ext cx="9687921" cy="1107996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b="1" dirty="0">
                <a:solidFill>
                  <a:schemeClr val="bg1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AGITAÇÃO GLOBAL</a:t>
            </a:r>
            <a:endParaRPr lang="pt-BR" sz="6000" b="1" dirty="0">
              <a:solidFill>
                <a:schemeClr val="bg1"/>
              </a:solidFill>
              <a:latin typeface="Clarendon BT" panose="02040704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35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A9F06-005E-B127-0AE5-772E8A872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3DC197D-982E-28C1-5709-110BC5CD7E09}"/>
              </a:ext>
            </a:extLst>
          </p:cNvPr>
          <p:cNvSpPr txBox="1"/>
          <p:nvPr/>
        </p:nvSpPr>
        <p:spPr>
          <a:xfrm>
            <a:off x="440866" y="110437"/>
            <a:ext cx="11141075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rgbClr val="0000CC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2 - “Falsos Profetas”</a:t>
            </a:r>
            <a:endParaRPr lang="pt-BR" sz="5400" b="1" dirty="0">
              <a:solidFill>
                <a:srgbClr val="FF0000"/>
              </a:solidFill>
              <a:latin typeface="Clarendon BT" panose="020407040405050202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3B085AB-5052-DBF5-FD4C-0A9A1338628B}"/>
              </a:ext>
            </a:extLst>
          </p:cNvPr>
          <p:cNvSpPr txBox="1"/>
          <p:nvPr/>
        </p:nvSpPr>
        <p:spPr>
          <a:xfrm>
            <a:off x="678050" y="1311907"/>
            <a:ext cx="104305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“E surgirão muitos falsos profetas, e enganarão a muitos.” </a:t>
            </a:r>
          </a:p>
          <a:p>
            <a:pPr algn="ctr"/>
            <a:r>
              <a:rPr lang="pt-BR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Mateus 24:11</a:t>
            </a:r>
            <a:endParaRPr lang="pt-BR" sz="32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CAEEA45-1271-D5D3-ABD5-AED702AE39EC}"/>
              </a:ext>
            </a:extLst>
          </p:cNvPr>
          <p:cNvSpPr txBox="1"/>
          <p:nvPr/>
        </p:nvSpPr>
        <p:spPr>
          <a:xfrm>
            <a:off x="559458" y="2389125"/>
            <a:ext cx="10903892" cy="34744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Encontraremos </a:t>
            </a:r>
            <a:r>
              <a:rPr lang="pt-BR" sz="2400" b="1" kern="100" dirty="0">
                <a:solidFill>
                  <a:srgbClr val="FF006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falsas pretensões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 erguer-se-ão falsos profetas; haverá </a:t>
            </a:r>
            <a:r>
              <a:rPr lang="pt-BR" sz="2400" b="1" kern="100" dirty="0">
                <a:solidFill>
                  <a:srgbClr val="FF006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falsos sonhos e visões falsas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 pregai, porém, a Palavra, não vos desvieis da voz de Deus em Sua Palavra. — Mensagens Escolhidas 2:49.</a:t>
            </a:r>
            <a:endParaRPr lang="pt-BR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Têm-me sido mostrados muitos que pretenderão ser especialmente ensinados por Deus, e tentarão levar outros, e por </a:t>
            </a:r>
            <a:r>
              <a:rPr lang="pt-BR" sz="2800" b="1" u="sng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erradas </a:t>
            </a:r>
            <a:r>
              <a:rPr lang="pt-BR" sz="2800" b="1" u="sng" kern="100" dirty="0" err="1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idéias</a:t>
            </a:r>
            <a:r>
              <a:rPr lang="pt-BR" sz="2800" b="1" u="sng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pt-BR" sz="24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dever empreenderão uma obra que Deus nunca pôs sobre eles. </a:t>
            </a:r>
            <a:r>
              <a:rPr lang="pt-BR" sz="2800" b="1" u="sng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resultado será confusão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Busque cada um a Deus com mais fervor por si mesmo, para que possa compreender individualmente Sua vontade. — Mensagens Escolhidas 2:72.</a:t>
            </a:r>
            <a:endParaRPr lang="pt-BR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6650020-7510-8DB6-D965-C7E151D1B81D}"/>
              </a:ext>
            </a:extLst>
          </p:cNvPr>
          <p:cNvSpPr txBox="1"/>
          <p:nvPr/>
        </p:nvSpPr>
        <p:spPr>
          <a:xfrm>
            <a:off x="1001369" y="3652150"/>
            <a:ext cx="10189262" cy="2092881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chemeClr val="bg1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Vários pregadores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solidFill>
                  <a:schemeClr val="bg1"/>
                </a:solidFill>
                <a:latin typeface="Clarendon BT" panose="02040704040505020204" pitchFamily="18" charset="0"/>
              </a:rPr>
              <a:t>Ensinando o </a:t>
            </a:r>
            <a:r>
              <a:rPr lang="pt-BR" sz="4000" b="1" dirty="0">
                <a:solidFill>
                  <a:srgbClr val="FFFF00"/>
                </a:solidFill>
                <a:latin typeface="Clarendon BT" panose="02040704040505020204" pitchFamily="18" charset="0"/>
              </a:rPr>
              <a:t>“Falso” </a:t>
            </a:r>
            <a:r>
              <a:rPr lang="pt-BR" sz="4000" b="1" dirty="0">
                <a:solidFill>
                  <a:schemeClr val="bg1"/>
                </a:solidFill>
                <a:latin typeface="Clarendon BT" panose="02040704040505020204" pitchFamily="18" charset="0"/>
              </a:rPr>
              <a:t>como </a:t>
            </a:r>
            <a:r>
              <a:rPr lang="pt-BR" sz="4000" b="1" dirty="0">
                <a:solidFill>
                  <a:schemeClr val="accent4"/>
                </a:solidFill>
                <a:latin typeface="Clarendon BT" panose="02040704040505020204" pitchFamily="18" charset="0"/>
              </a:rPr>
              <a:t>“Verdade”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chemeClr val="bg1"/>
                </a:solidFill>
                <a:latin typeface="Clarendon BT" panose="02040704040505020204" pitchFamily="18" charset="0"/>
              </a:rPr>
              <a:t>Ensinando a </a:t>
            </a:r>
            <a:r>
              <a:rPr lang="pt-BR" sz="3600" b="1" dirty="0">
                <a:solidFill>
                  <a:srgbClr val="FFFF00"/>
                </a:solidFill>
                <a:latin typeface="Clarendon BT" panose="02040704040505020204" pitchFamily="18" charset="0"/>
              </a:rPr>
              <a:t>“Verdade” </a:t>
            </a:r>
            <a:r>
              <a:rPr lang="pt-BR" sz="3600" b="1" dirty="0">
                <a:solidFill>
                  <a:schemeClr val="bg1"/>
                </a:solidFill>
                <a:latin typeface="Clarendon BT" panose="02040704040505020204" pitchFamily="18" charset="0"/>
              </a:rPr>
              <a:t>como </a:t>
            </a:r>
            <a:r>
              <a:rPr lang="pt-BR" sz="3600" b="1" dirty="0">
                <a:solidFill>
                  <a:schemeClr val="accent4"/>
                </a:solidFill>
                <a:latin typeface="Clarendon BT" panose="02040704040505020204" pitchFamily="18" charset="0"/>
              </a:rPr>
              <a:t>“Falso”</a:t>
            </a:r>
          </a:p>
        </p:txBody>
      </p:sp>
    </p:spTree>
    <p:extLst>
      <p:ext uri="{BB962C8B-B14F-4D97-AF65-F5344CB8AC3E}">
        <p14:creationId xmlns:p14="http://schemas.microsoft.com/office/powerpoint/2010/main" val="3628557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ADA4B-194F-82E1-4C91-C36FAB67C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D86CCCA-49F5-FF58-660B-8957DEC948E9}"/>
              </a:ext>
            </a:extLst>
          </p:cNvPr>
          <p:cNvSpPr txBox="1"/>
          <p:nvPr/>
        </p:nvSpPr>
        <p:spPr>
          <a:xfrm>
            <a:off x="525462" y="236443"/>
            <a:ext cx="11141075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000" b="1" dirty="0">
                <a:solidFill>
                  <a:srgbClr val="0000CC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3 - “Glutonaria e Intemperança”</a:t>
            </a:r>
            <a:endParaRPr lang="pt-BR" sz="5400" b="1" dirty="0">
              <a:solidFill>
                <a:srgbClr val="FF0000"/>
              </a:solidFill>
              <a:latin typeface="Clarendon BT" panose="020407040405050202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BA24D9F-E302-3724-48A6-0E263FC34584}"/>
              </a:ext>
            </a:extLst>
          </p:cNvPr>
          <p:cNvSpPr txBox="1"/>
          <p:nvPr/>
        </p:nvSpPr>
        <p:spPr>
          <a:xfrm>
            <a:off x="525461" y="1376093"/>
            <a:ext cx="11141075" cy="48846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glutonaria e a intemperança constituem o </a:t>
            </a:r>
            <a:r>
              <a:rPr lang="pt-BR" sz="32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fundamento da grande depravação moral em nosso mundo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pt-BR" sz="4000" b="1" u="sng" kern="1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Satanás está ciente disso,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 tenta constantemente a homens e mulheres para que condescendam com a </a:t>
            </a:r>
            <a:r>
              <a:rPr lang="pt-BR" sz="32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gula à custa da saúde 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mesmo da própria vida. </a:t>
            </a:r>
            <a:r>
              <a:rPr lang="pt-BR" sz="3200" b="1" u="sng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Comer, beber e vestir-se </a:t>
            </a:r>
            <a:r>
              <a:rPr lang="pt-BR" sz="32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tornam-se o alvo da vida para o mundo</a:t>
            </a:r>
            <a:r>
              <a:rPr lang="pt-BR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pt-B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Tal estado de coisas existia antes do dilúvio. E este estado de dissipação é uma das marcantes evidências da breve terminação da história terrestre. — Carta 34, 1875.</a:t>
            </a:r>
            <a:endParaRPr lang="pt-BR" sz="4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EA01875-20DF-D7E4-5A15-9BA42362E3C3}"/>
              </a:ext>
            </a:extLst>
          </p:cNvPr>
          <p:cNvSpPr txBox="1"/>
          <p:nvPr/>
        </p:nvSpPr>
        <p:spPr>
          <a:xfrm>
            <a:off x="1759929" y="3429000"/>
            <a:ext cx="9398851" cy="2308324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chemeClr val="bg1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COMO NOS DIAS DE: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C000"/>
                </a:solidFill>
                <a:latin typeface="Clarendon BT" panose="02040704040505020204" pitchFamily="18" charset="0"/>
              </a:rPr>
              <a:t>NOÉ</a:t>
            </a:r>
            <a:r>
              <a:rPr lang="pt-BR" sz="4800" b="1" dirty="0">
                <a:solidFill>
                  <a:schemeClr val="bg1"/>
                </a:solidFill>
                <a:latin typeface="Clarendon BT" panose="02040704040505020204" pitchFamily="18" charset="0"/>
              </a:rPr>
              <a:t> e </a:t>
            </a:r>
            <a:r>
              <a:rPr lang="pt-BR" sz="4800" b="1" dirty="0">
                <a:solidFill>
                  <a:srgbClr val="FFC000"/>
                </a:solidFill>
                <a:latin typeface="Clarendon BT" panose="02040704040505020204" pitchFamily="18" charset="0"/>
              </a:rPr>
              <a:t>LÓ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dirty="0">
                <a:solidFill>
                  <a:srgbClr val="FFFF00"/>
                </a:solidFill>
                <a:latin typeface="Clarendon BT" panose="02040704040505020204" pitchFamily="18" charset="0"/>
              </a:rPr>
              <a:t>Lucas 17:26 a 30</a:t>
            </a:r>
            <a:endParaRPr lang="pt-BR" sz="3200" b="1" dirty="0">
              <a:solidFill>
                <a:srgbClr val="FFFF00"/>
              </a:solidFill>
              <a:latin typeface="Clarendon BT" panose="02040704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596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9550F-E176-91AB-6DFD-2B76FE2D7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284E7B0-7FD3-228C-6D30-AD666E8D8F3E}"/>
              </a:ext>
            </a:extLst>
          </p:cNvPr>
          <p:cNvSpPr txBox="1"/>
          <p:nvPr/>
        </p:nvSpPr>
        <p:spPr>
          <a:xfrm>
            <a:off x="525462" y="125926"/>
            <a:ext cx="1114107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rgbClr val="0000CC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4 - “Atos de Violência” – </a:t>
            </a:r>
            <a:r>
              <a:rPr lang="pt-BR" sz="4000" b="1" dirty="0">
                <a:solidFill>
                  <a:srgbClr val="FF0000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p1.3</a:t>
            </a:r>
            <a:endParaRPr lang="pt-BR" sz="4800" b="1" dirty="0">
              <a:solidFill>
                <a:srgbClr val="FF0000"/>
              </a:solidFill>
              <a:latin typeface="Clarendon BT" panose="02040704040505020204" pitchFamily="18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EC1652C-4B57-2795-3356-28E020884C0F}"/>
              </a:ext>
            </a:extLst>
          </p:cNvPr>
          <p:cNvSpPr txBox="1"/>
          <p:nvPr/>
        </p:nvSpPr>
        <p:spPr>
          <a:xfrm>
            <a:off x="566563" y="1131438"/>
            <a:ext cx="11058874" cy="48209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Nos dias de Noé a </a:t>
            </a:r>
            <a:r>
              <a:rPr lang="pt-BR" sz="4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esmagadora maioria se opunha à verdade</a:t>
            </a:r>
            <a:r>
              <a:rPr lang="pt-B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 se apaixonara por um conjunto de </a:t>
            </a:r>
            <a:r>
              <a:rPr lang="pt-BR" sz="4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falsidades</a:t>
            </a:r>
            <a:r>
              <a:rPr lang="pt-B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A Terra estava cheia de </a:t>
            </a:r>
            <a:r>
              <a:rPr lang="pt-BR" sz="4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violência</a:t>
            </a:r>
            <a:r>
              <a:rPr lang="pt-B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A </a:t>
            </a:r>
            <a:r>
              <a:rPr lang="pt-BR" sz="4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guerra</a:t>
            </a:r>
            <a:r>
              <a:rPr lang="pt-B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o </a:t>
            </a:r>
            <a:r>
              <a:rPr lang="pt-BR" sz="4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crime</a:t>
            </a:r>
            <a:r>
              <a:rPr lang="pt-B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 o </a:t>
            </a:r>
            <a:r>
              <a:rPr lang="pt-BR" sz="4400" b="1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homicídio</a:t>
            </a:r>
            <a:r>
              <a:rPr lang="pt-B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eram a ordem do dia. </a:t>
            </a:r>
            <a:r>
              <a:rPr lang="pt-BR" sz="44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Assim será também antes da segunda vinda de Cristo</a:t>
            </a:r>
            <a:r>
              <a:rPr lang="pt-BR" sz="2400" b="1" kern="100" dirty="0">
                <a:solidFill>
                  <a:srgbClr val="0000CC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— The S.D.A. Bible </a:t>
            </a:r>
            <a:r>
              <a:rPr lang="pt-BR" sz="2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Commentary</a:t>
            </a:r>
            <a:r>
              <a:rPr lang="pt-BR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1:1090.</a:t>
            </a:r>
            <a:endParaRPr lang="pt-BR" sz="5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9947915-6A69-1AD1-EF7E-05DF663E8656}"/>
              </a:ext>
            </a:extLst>
          </p:cNvPr>
          <p:cNvSpPr txBox="1"/>
          <p:nvPr/>
        </p:nvSpPr>
        <p:spPr>
          <a:xfrm>
            <a:off x="566563" y="2452217"/>
            <a:ext cx="11058875" cy="1661993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chemeClr val="bg1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NOSSA SOCIEDADE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dirty="0">
                <a:solidFill>
                  <a:srgbClr val="FFFF00"/>
                </a:solidFill>
                <a:latin typeface="Clarendon BT" panose="02040704040505020204" pitchFamily="18" charset="0"/>
                <a:ea typeface="Calibri" panose="020F0502020204030204" pitchFamily="34" charset="0"/>
              </a:rPr>
              <a:t>“UMA CÓPIA DA ÉPOCA DE NOÉ”</a:t>
            </a:r>
            <a:endParaRPr lang="pt-BR" sz="3600" b="1" dirty="0">
              <a:solidFill>
                <a:srgbClr val="FFFF00"/>
              </a:solidFill>
              <a:latin typeface="Clarendon BT" panose="02040704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1661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4485</TotalTime>
  <Words>2766</Words>
  <Application>Microsoft Office PowerPoint</Application>
  <PresentationFormat>Widescreen</PresentationFormat>
  <Paragraphs>160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11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36</vt:i4>
      </vt:variant>
    </vt:vector>
  </HeadingPairs>
  <TitlesOfParts>
    <vt:vector size="50" baseType="lpstr">
      <vt:lpstr>Aptos</vt:lpstr>
      <vt:lpstr>Aptos Display</vt:lpstr>
      <vt:lpstr>Arial</vt:lpstr>
      <vt:lpstr>Calibri</vt:lpstr>
      <vt:lpstr>Calibri Light</vt:lpstr>
      <vt:lpstr>Clarendon BT</vt:lpstr>
      <vt:lpstr>inherit</vt:lpstr>
      <vt:lpstr>NimbusRomNo9L-Regu</vt:lpstr>
      <vt:lpstr>source sans pro</vt:lpstr>
      <vt:lpstr>Times New Roman</vt:lpstr>
      <vt:lpstr>Wingdings</vt:lpstr>
      <vt:lpstr>Tema do Office</vt:lpstr>
      <vt:lpstr>5_Tema do Office</vt:lpstr>
      <vt:lpstr>6_Tema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jose ferreira Neto</dc:creator>
  <cp:lastModifiedBy>jose ferreira Neto</cp:lastModifiedBy>
  <cp:revision>245</cp:revision>
  <dcterms:created xsi:type="dcterms:W3CDTF">2016-11-20T13:21:21Z</dcterms:created>
  <dcterms:modified xsi:type="dcterms:W3CDTF">2025-07-26T22:52:53Z</dcterms:modified>
</cp:coreProperties>
</file>